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541" r:id="rId2"/>
    <p:sldId id="602" r:id="rId3"/>
    <p:sldId id="605" r:id="rId4"/>
    <p:sldId id="606" r:id="rId5"/>
    <p:sldId id="538" r:id="rId6"/>
    <p:sldId id="603" r:id="rId7"/>
    <p:sldId id="568" r:id="rId8"/>
    <p:sldId id="569" r:id="rId9"/>
    <p:sldId id="570" r:id="rId10"/>
    <p:sldId id="604" r:id="rId11"/>
    <p:sldId id="571" r:id="rId12"/>
    <p:sldId id="572" r:id="rId13"/>
    <p:sldId id="539" r:id="rId14"/>
    <p:sldId id="540" r:id="rId15"/>
    <p:sldId id="542" r:id="rId16"/>
    <p:sldId id="543" r:id="rId17"/>
    <p:sldId id="551" r:id="rId18"/>
    <p:sldId id="552" r:id="rId19"/>
    <p:sldId id="567" r:id="rId20"/>
    <p:sldId id="553" r:id="rId21"/>
    <p:sldId id="554" r:id="rId22"/>
    <p:sldId id="564" r:id="rId23"/>
    <p:sldId id="565" r:id="rId24"/>
    <p:sldId id="601" r:id="rId25"/>
    <p:sldId id="561" r:id="rId26"/>
    <p:sldId id="363" r:id="rId27"/>
    <p:sldId id="515" r:id="rId28"/>
    <p:sldId id="516" r:id="rId29"/>
    <p:sldId id="520" r:id="rId30"/>
    <p:sldId id="562" r:id="rId31"/>
    <p:sldId id="521" r:id="rId32"/>
    <p:sldId id="555" r:id="rId33"/>
    <p:sldId id="530" r:id="rId34"/>
    <p:sldId id="534" r:id="rId35"/>
    <p:sldId id="529" r:id="rId36"/>
    <p:sldId id="535" r:id="rId37"/>
    <p:sldId id="536" r:id="rId38"/>
    <p:sldId id="537" r:id="rId39"/>
    <p:sldId id="528"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3">
          <p15:clr>
            <a:srgbClr val="A4A3A4"/>
          </p15:clr>
        </p15:guide>
        <p15:guide id="2" orient="horz" pos="3336">
          <p15:clr>
            <a:srgbClr val="A4A3A4"/>
          </p15:clr>
        </p15:guide>
        <p15:guide id="3" pos="37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dri" initials="Nordr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9DD"/>
    <a:srgbClr val="333399"/>
    <a:srgbClr val="0A8CDC"/>
    <a:srgbClr val="CFDDED"/>
    <a:srgbClr val="0083E6"/>
    <a:srgbClr val="E6E6E6"/>
    <a:srgbClr val="ABDBFF"/>
    <a:srgbClr val="8CC7F8"/>
    <a:srgbClr val="E60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9" autoAdjust="0"/>
    <p:restoredTop sz="83843" autoAdjust="0"/>
  </p:normalViewPr>
  <p:slideViewPr>
    <p:cSldViewPr snapToGrid="0">
      <p:cViewPr varScale="1">
        <p:scale>
          <a:sx n="95" d="100"/>
          <a:sy n="95" d="100"/>
        </p:scale>
        <p:origin x="33" y="33"/>
      </p:cViewPr>
      <p:guideLst>
        <p:guide orient="horz" pos="2173"/>
        <p:guide orient="horz" pos="3336"/>
        <p:guide pos="3785"/>
      </p:guideLst>
    </p:cSldViewPr>
  </p:slideViewPr>
  <p:notesTextViewPr>
    <p:cViewPr>
      <p:scale>
        <a:sx n="3" d="2"/>
        <a:sy n="3" d="2"/>
      </p:scale>
      <p:origin x="0" y="0"/>
    </p:cViewPr>
  </p:notesTextViewPr>
  <p:sorterViewPr>
    <p:cViewPr>
      <p:scale>
        <a:sx n="168" d="100"/>
        <a:sy n="168" d="100"/>
      </p:scale>
      <p:origin x="0" y="0"/>
    </p:cViewPr>
  </p:sorterViewPr>
  <p:notesViewPr>
    <p:cSldViewPr snapToGrid="0">
      <p:cViewPr varScale="1">
        <p:scale>
          <a:sx n="70" d="100"/>
          <a:sy n="70" d="100"/>
        </p:scale>
        <p:origin x="3240" y="7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B305E3-80E9-462F-972C-9A1CB9A306FD}" type="datetimeFigureOut">
              <a:rPr lang="zh-CN" altLang="en-US" smtClean="0"/>
              <a:t>2020/9/7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5BA7D8-B714-4FCD-9942-24DB22EFEF64}"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4F3F1-81C2-4686-80B6-5F9B441AC51F}"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8BE36-52CD-4C3F-A739-3A813F66AFE9}"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5</a:t>
            </a:fld>
            <a:endParaRPr lang="zh-CN" altLang="en-US"/>
          </a:p>
        </p:txBody>
      </p:sp>
    </p:spTree>
    <p:extLst>
      <p:ext uri="{BB962C8B-B14F-4D97-AF65-F5344CB8AC3E}">
        <p14:creationId xmlns:p14="http://schemas.microsoft.com/office/powerpoint/2010/main" val="224355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国奖；陕西省优博等；国家优博。</a:t>
            </a:r>
            <a:endParaRPr lang="en-US" altLang="zh-CN" dirty="0"/>
          </a:p>
          <a:p>
            <a:endParaRPr lang="en-US" altLang="zh-CN" dirty="0"/>
          </a:p>
          <a:p>
            <a:r>
              <a:rPr lang="zh-CN" altLang="en-US" dirty="0"/>
              <a:t>联合培养；</a:t>
            </a:r>
            <a:endParaRPr lang="en-US" altLang="zh-CN" dirty="0"/>
          </a:p>
          <a:p>
            <a:endParaRPr lang="en-US" altLang="zh-CN" dirty="0"/>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团队集中管理和团队老师共同指导</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课题研究组</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教师根据实际需求组成</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研究生进入课题组、双向选择</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a:t>
            </a:r>
            <a:r>
              <a:rPr lang="zh-CN" altLang="en-US" dirty="0"/>
              <a:t>照片</a:t>
            </a:r>
            <a:endParaRPr lang="en-US" altLang="zh-CN" dirty="0"/>
          </a:p>
          <a:p>
            <a:r>
              <a:rPr lang="zh-CN" altLang="en-US" dirty="0"/>
              <a:t>海外大学照片</a:t>
            </a:r>
          </a:p>
        </p:txBody>
      </p:sp>
      <p:sp>
        <p:nvSpPr>
          <p:cNvPr id="4" name="灯片编号占位符 3"/>
          <p:cNvSpPr>
            <a:spLocks noGrp="1"/>
          </p:cNvSpPr>
          <p:nvPr>
            <p:ph type="sldNum" sz="quarter" idx="10"/>
          </p:nvPr>
        </p:nvSpPr>
        <p:spPr/>
        <p:txBody>
          <a:bodyPr/>
          <a:lstStyle/>
          <a:p>
            <a:fld id="{64D8BE36-52CD-4C3F-A739-3A813F66AFE9}" type="slidenum">
              <a:rPr lang="zh-CN" altLang="en-US" smtClean="0"/>
              <a:t>23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A27943-50BE-4865-A488-68A7A6BE8057}" type="datetime1">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4E7DA19-224D-4436-99DF-71806B063187}" type="datetime1">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41"/>
            <a:ext cx="36576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274641"/>
            <a:ext cx="10769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B3279F-805F-4A13-9C8D-7ACF125A5241}" type="datetime1">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F1776A0D-FC24-4A49-8F1B-DF9F8525AA94}" type="datetime1">
              <a:rPr lang="zh-CN" altLang="en-US" smtClean="0"/>
              <a:t>2020/9/7</a:t>
            </a:fld>
            <a:endParaRPr lang="zh-CN" altLang="en-US" dirty="0"/>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实验室简介</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4" name="TextBox 13"/>
          <p:cNvSpPr txBox="1"/>
          <p:nvPr userDrawn="1"/>
        </p:nvSpPr>
        <p:spPr>
          <a:xfrm>
            <a:off x="274322" y="588656"/>
            <a:ext cx="2050868"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INTRODUCTION</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A92FCCF-B604-4587-87F4-A80042B59603}" type="datetime1">
              <a:rPr lang="zh-CN" altLang="en-US" smtClean="0"/>
              <a:t>2020/9/7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302458" y="139515"/>
            <a:ext cx="2919044"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研究团队及方向</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147719" y="588656"/>
            <a:ext cx="3914503"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RESEARCH TEAMS &amp; DIRECTIONS</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1F27EB8-122E-4585-8722-0A6AF79B3F1E}" type="datetime1">
              <a:rPr lang="zh-CN" altLang="en-US" smtClean="0"/>
              <a:t>2020/9/7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人才培养</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274321" y="588656"/>
            <a:ext cx="2788193"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PROFESSIONAL CULTIVATION</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5BC311-416C-4D5A-89A8-3E2F85D3D3D0}" type="datetime1">
              <a:rPr lang="zh-CN" altLang="en-US" smtClean="0"/>
              <a:t>2020/9/7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研究方向</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274321" y="588656"/>
            <a:ext cx="2196735"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RESEARCH DIRECTION</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2F3F01-55EB-47DF-8883-BDA72652F8E3}" type="datetime1">
              <a:rPr lang="zh-CN" altLang="en-US" smtClean="0"/>
              <a:t>2020/9/7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
        <p:nvSpPr>
          <p:cNvPr id="12" name="矩形 11"/>
          <p:cNvSpPr/>
          <p:nvPr userDrawn="1"/>
        </p:nvSpPr>
        <p:spPr>
          <a:xfrm>
            <a:off x="473791" y="593747"/>
            <a:ext cx="912429" cy="369332"/>
          </a:xfrm>
          <a:prstGeom prst="rect">
            <a:avLst/>
          </a:prstGeom>
        </p:spPr>
        <p:txBody>
          <a:bodyPr wrap="none">
            <a:spAutoFit/>
          </a:bodyPr>
          <a:lstStyle/>
          <a:p>
            <a:r>
              <a:rPr lang="en-US" altLang="zh-CN" dirty="0">
                <a:solidFill>
                  <a:schemeClr val="bg1"/>
                </a:solidFill>
                <a:latin typeface="Impact" panose="020B0806030902050204" pitchFamily="34" charset="0"/>
                <a:ea typeface="微软雅黑" panose="020B0503020204020204" pitchFamily="34" charset="-122"/>
              </a:rPr>
              <a:t>CAREER </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3" name="TextBox 12"/>
          <p:cNvSpPr txBox="1"/>
          <p:nvPr userDrawn="1"/>
        </p:nvSpPr>
        <p:spPr>
          <a:xfrm>
            <a:off x="274322" y="139515"/>
            <a:ext cx="168147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就业去向</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2F3F01-55EB-47DF-8883-BDA72652F8E3}" type="datetime1">
              <a:rPr lang="zh-CN" altLang="en-US" smtClean="0"/>
              <a:t>2020/9/7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
        <p:nvSpPr>
          <p:cNvPr id="12" name="矩形 11"/>
          <p:cNvSpPr/>
          <p:nvPr userDrawn="1"/>
        </p:nvSpPr>
        <p:spPr>
          <a:xfrm>
            <a:off x="473791" y="593747"/>
            <a:ext cx="1109343" cy="369332"/>
          </a:xfrm>
          <a:prstGeom prst="rect">
            <a:avLst/>
          </a:prstGeom>
        </p:spPr>
        <p:txBody>
          <a:bodyPr wrap="none">
            <a:spAutoFit/>
          </a:bodyPr>
          <a:lstStyle/>
          <a:p>
            <a:r>
              <a:rPr lang="en-US" altLang="zh-CN" dirty="0">
                <a:solidFill>
                  <a:schemeClr val="bg1"/>
                </a:solidFill>
                <a:latin typeface="Impact" panose="020B0806030902050204" pitchFamily="34" charset="0"/>
                <a:ea typeface="微软雅黑" panose="020B0503020204020204" pitchFamily="34" charset="-122"/>
              </a:rPr>
              <a:t>WELCOME </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3" name="TextBox 12"/>
          <p:cNvSpPr txBox="1"/>
          <p:nvPr userDrawn="1"/>
        </p:nvSpPr>
        <p:spPr>
          <a:xfrm>
            <a:off x="274322" y="139515"/>
            <a:ext cx="168147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欢迎加入</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5BC311-416C-4D5A-89A8-3E2F85D3D3D0}" type="datetime1">
              <a:rPr lang="zh-CN" altLang="en-US" smtClean="0"/>
              <a:t>2020/9/7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教师介绍</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274321" y="588656"/>
            <a:ext cx="2196735"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TEACHER’S RESUME</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0311E83-48C8-4D2B-B31F-E0F860FF1945}" type="datetime1">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A679A50-72E1-45A2-BEFB-A96CD22F0E44}" type="datetime1">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6C09352-0AA2-414A-8CB2-F7E32D8ACC73}" type="datetime1">
              <a:rPr lang="zh-CN" altLang="en-US" smtClean="0"/>
              <a:t>2020/9/7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C74643-6C36-42E3-881D-7C3B40E1B8B8}" type="datetime1">
              <a:rPr lang="zh-CN" altLang="en-US" smtClean="0"/>
              <a:t>2020/9/7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380502F-8109-490E-8276-29325ECE7DDC}" type="datetime1">
              <a:rPr lang="zh-CN" altLang="en-US" smtClean="0"/>
              <a:t>2020/9/7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A07B2F-3FD0-4C06-9299-C93202DE003A}" type="datetime1">
              <a:rPr lang="zh-CN" altLang="en-US" smtClean="0"/>
              <a:t>2020/9/7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矩形 4"/>
          <p:cNvSpPr/>
          <p:nvPr userDrawn="1"/>
        </p:nvSpPr>
        <p:spPr>
          <a:xfrm>
            <a:off x="0" y="-130629"/>
            <a:ext cx="12192000" cy="2931886"/>
          </a:xfrm>
          <a:prstGeom prst="rect">
            <a:avLst/>
          </a:prstGeom>
          <a:gradFill>
            <a:gsLst>
              <a:gs pos="0">
                <a:schemeClr val="bg1">
                  <a:lumMod val="95000"/>
                </a:schemeClr>
              </a:gs>
              <a:gs pos="26000">
                <a:schemeClr val="bg1">
                  <a:lumMod val="0"/>
                  <a:lumOff val="100000"/>
                </a:schemeClr>
              </a:gs>
              <a:gs pos="100000">
                <a:schemeClr val="bg1">
                  <a:lumMod val="0"/>
                  <a:lumOff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5BDB5AC-D32A-47B5-B33D-66BD036ECA5D}" type="datetime1">
              <a:rPr lang="zh-CN" altLang="en-US" smtClean="0"/>
              <a:t>2020/9/7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55BFF4C-1D0E-42C8-8838-3360522DD367}" type="datetime1">
              <a:rPr lang="zh-CN" altLang="en-US" smtClean="0"/>
              <a:t>2020/9/7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52CF6-3A3C-4A51-BB71-AAC180130B09}" type="datetime1">
              <a:rPr lang="zh-CN" altLang="en-US" smtClean="0"/>
              <a:t>2020/9/7</a:t>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p:cNvSpPr/>
          <p:nvPr userDrawn="1"/>
        </p:nvSpPr>
        <p:spPr>
          <a:xfrm rot="10800000">
            <a:off x="0" y="3926114"/>
            <a:ext cx="12192000" cy="2931886"/>
          </a:xfrm>
          <a:prstGeom prst="rect">
            <a:avLst/>
          </a:prstGeom>
          <a:gradFill>
            <a:gsLst>
              <a:gs pos="0">
                <a:schemeClr val="bg1">
                  <a:lumMod val="95000"/>
                </a:schemeClr>
              </a:gs>
              <a:gs pos="28000">
                <a:schemeClr val="bg1">
                  <a:lumMod val="0"/>
                  <a:lumOff val="100000"/>
                </a:schemeClr>
              </a:gs>
              <a:gs pos="100000">
                <a:schemeClr val="bg1">
                  <a:lumMod val="0"/>
                  <a:lumOff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jpeg"/><Relationship Id="rId7"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Rectangle 2"/>
          <p:cNvSpPr/>
          <p:nvPr/>
        </p:nvSpPr>
        <p:spPr>
          <a:xfrm>
            <a:off x="1689100" y="1569720"/>
            <a:ext cx="8813800" cy="1931035"/>
          </a:xfrm>
          <a:prstGeom prst="rect">
            <a:avLst/>
          </a:prstGeom>
          <a:noFill/>
          <a:ln w="9525">
            <a:noFill/>
          </a:ln>
        </p:spPr>
        <p:txBody>
          <a:bodyPr anchor="b"/>
          <a:lstStyle/>
          <a:p>
            <a:pPr algn="ctr" eaLnBrk="0" fontAlgn="auto" hangingPunct="0">
              <a:lnSpc>
                <a:spcPct val="125000"/>
              </a:lnSpc>
            </a:pPr>
            <a:r>
              <a:rPr lang="zh-CN" altLang="en-US" sz="4800" b="1" dirty="0">
                <a:solidFill>
                  <a:srgbClr val="CC3300"/>
                </a:solidFill>
                <a:latin typeface="微软雅黑" panose="020B0503020204020204" pitchFamily="34" charset="-122"/>
                <a:ea typeface="微软雅黑" panose="020B0503020204020204" pitchFamily="34" charset="-122"/>
              </a:rPr>
              <a:t>图像处理技术研究所</a:t>
            </a:r>
          </a:p>
          <a:p>
            <a:pPr algn="ctr" eaLnBrk="0" fontAlgn="auto" hangingPunct="0">
              <a:lnSpc>
                <a:spcPct val="125000"/>
              </a:lnSpc>
            </a:pPr>
            <a:r>
              <a:rPr lang="zh-CN" altLang="en-US" sz="4800" b="1" dirty="0">
                <a:solidFill>
                  <a:srgbClr val="CC3300"/>
                </a:solidFill>
                <a:latin typeface="微软雅黑" panose="020B0503020204020204" pitchFamily="34" charset="-122"/>
                <a:ea typeface="微软雅黑" panose="020B0503020204020204" pitchFamily="34" charset="-122"/>
              </a:rPr>
              <a:t>导师团队及研究方向介绍</a:t>
            </a:r>
          </a:p>
        </p:txBody>
      </p:sp>
      <p:sp>
        <p:nvSpPr>
          <p:cNvPr id="4" name="Text Box 10"/>
          <p:cNvSpPr txBox="1"/>
          <p:nvPr/>
        </p:nvSpPr>
        <p:spPr>
          <a:xfrm>
            <a:off x="3606800" y="4664710"/>
            <a:ext cx="4978400" cy="645160"/>
          </a:xfrm>
          <a:prstGeom prst="rect">
            <a:avLst/>
          </a:prstGeom>
          <a:solidFill>
            <a:srgbClr val="FFFFFF"/>
          </a:solidFill>
          <a:ln w="9525">
            <a:noFill/>
          </a:ln>
        </p:spPr>
        <p:txBody>
          <a:bodyPr>
            <a:spAutoFit/>
          </a:bodyPr>
          <a:lstStyle/>
          <a:p>
            <a:pPr algn="ctr" eaLnBrk="0" hangingPunct="0">
              <a:spcBef>
                <a:spcPct val="50000"/>
              </a:spcBef>
            </a:pPr>
            <a:endParaRPr lang="zh-CN" altLang="en-US" sz="3600" b="1" noProof="1">
              <a:effectLst>
                <a:outerShdw blurRad="38100" dist="38100" dir="2700000">
                  <a:srgbClr val="C0C0C0"/>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8DB6FF49-551F-4FC6-87F7-88877266C6F6}"/>
              </a:ext>
            </a:extLst>
          </p:cNvPr>
          <p:cNvSpPr/>
          <p:nvPr/>
        </p:nvSpPr>
        <p:spPr>
          <a:xfrm>
            <a:off x="0" y="44450"/>
            <a:ext cx="12192000" cy="68135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A3D5640-BAA0-4D47-9E76-EC5CA9D4FA51}"/>
              </a:ext>
            </a:extLst>
          </p:cNvPr>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3" name="TextBox 12">
            <a:extLst>
              <a:ext uri="{FF2B5EF4-FFF2-40B4-BE49-F238E27FC236}">
                <a16:creationId xmlns:a16="http://schemas.microsoft.com/office/drawing/2014/main" id="{F9F78144-00E6-4F96-BC63-DE5191C16C7C}"/>
              </a:ext>
            </a:extLst>
          </p:cNvPr>
          <p:cNvSpPr txBox="1"/>
          <p:nvPr/>
        </p:nvSpPr>
        <p:spPr>
          <a:xfrm>
            <a:off x="1290878" y="5996271"/>
            <a:ext cx="2085827"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dirty="0">
                <a:latin typeface="Arial" panose="020B0604020202020204" pitchFamily="34" charset="0"/>
                <a:ea typeface="微软雅黑" panose="020B0503020204020204" pitchFamily="34" charset="-122"/>
              </a:rPr>
              <a:t>视觉注意建模</a:t>
            </a:r>
          </a:p>
        </p:txBody>
      </p:sp>
      <p:sp>
        <p:nvSpPr>
          <p:cNvPr id="4" name="TextBox 41">
            <a:extLst>
              <a:ext uri="{FF2B5EF4-FFF2-40B4-BE49-F238E27FC236}">
                <a16:creationId xmlns:a16="http://schemas.microsoft.com/office/drawing/2014/main" id="{791C5104-DA9E-4FAD-A1ED-2B2FCD8B4540}"/>
              </a:ext>
            </a:extLst>
          </p:cNvPr>
          <p:cNvSpPr txBox="1"/>
          <p:nvPr/>
        </p:nvSpPr>
        <p:spPr>
          <a:xfrm>
            <a:off x="5108646" y="6009687"/>
            <a:ext cx="2071401"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影像基因组学</a:t>
            </a:r>
            <a:endParaRPr lang="zh-CN" altLang="en-US" sz="2000" dirty="0">
              <a:latin typeface="Arial" panose="020B0604020202020204" pitchFamily="34" charset="0"/>
              <a:ea typeface="微软雅黑" panose="020B0503020204020204" pitchFamily="34" charset="-122"/>
            </a:endParaRPr>
          </a:p>
        </p:txBody>
      </p:sp>
      <p:sp>
        <p:nvSpPr>
          <p:cNvPr id="5" name="TextBox 65">
            <a:extLst>
              <a:ext uri="{FF2B5EF4-FFF2-40B4-BE49-F238E27FC236}">
                <a16:creationId xmlns:a16="http://schemas.microsoft.com/office/drawing/2014/main" id="{82081E84-A79B-413A-8AC1-D9BCEFBC75C3}"/>
              </a:ext>
            </a:extLst>
          </p:cNvPr>
          <p:cNvSpPr txBox="1"/>
          <p:nvPr/>
        </p:nvSpPr>
        <p:spPr>
          <a:xfrm>
            <a:off x="9484165" y="5996271"/>
            <a:ext cx="1721946"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000" dirty="0">
                <a:latin typeface="Arail"/>
                <a:ea typeface="微软雅黑" panose="020B0503020204020204" pitchFamily="34" charset="-122"/>
              </a:rPr>
              <a:t>脑疾病研究</a:t>
            </a:r>
          </a:p>
        </p:txBody>
      </p:sp>
      <p:pic>
        <p:nvPicPr>
          <p:cNvPr id="6" name="Picture 2" descr="史上最全的基因组学概述-看点快报">
            <a:extLst>
              <a:ext uri="{FF2B5EF4-FFF2-40B4-BE49-F238E27FC236}">
                <a16:creationId xmlns:a16="http://schemas.microsoft.com/office/drawing/2014/main" id="{18D31BEB-0117-4153-B75B-329AB625A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830" y="3525687"/>
            <a:ext cx="4118548" cy="248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people.irisa.fr/Olivier.Le_Meur/visualAttention/lighthouse2HeatMap.jpg">
            <a:extLst>
              <a:ext uri="{FF2B5EF4-FFF2-40B4-BE49-F238E27FC236}">
                <a16:creationId xmlns:a16="http://schemas.microsoft.com/office/drawing/2014/main" id="{CF4A954D-81BF-4DA7-BAAA-A6F035985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09" y="3513971"/>
            <a:ext cx="3725999" cy="248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ee the source image">
            <a:extLst>
              <a:ext uri="{FF2B5EF4-FFF2-40B4-BE49-F238E27FC236}">
                <a16:creationId xmlns:a16="http://schemas.microsoft.com/office/drawing/2014/main" id="{A50BA3F8-8F15-4A2F-8C6A-3276BCCB2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7826" y="3525687"/>
            <a:ext cx="3510955" cy="2484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2">
            <a:extLst>
              <a:ext uri="{FF2B5EF4-FFF2-40B4-BE49-F238E27FC236}">
                <a16:creationId xmlns:a16="http://schemas.microsoft.com/office/drawing/2014/main" id="{EEEAB678-6FEC-41C3-A043-5E0F3B133327}"/>
              </a:ext>
            </a:extLst>
          </p:cNvPr>
          <p:cNvSpPr txBox="1"/>
          <p:nvPr/>
        </p:nvSpPr>
        <p:spPr>
          <a:xfrm>
            <a:off x="1338445" y="3016775"/>
            <a:ext cx="15443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dirty="0">
                <a:latin typeface="Arial" panose="020B0604020202020204" pitchFamily="34" charset="0"/>
                <a:ea typeface="微软雅黑" panose="020B0503020204020204" pitchFamily="34" charset="-122"/>
              </a:rPr>
              <a:t>类脑计算</a:t>
            </a:r>
          </a:p>
        </p:txBody>
      </p:sp>
      <p:sp>
        <p:nvSpPr>
          <p:cNvPr id="18" name="TextBox 41">
            <a:extLst>
              <a:ext uri="{FF2B5EF4-FFF2-40B4-BE49-F238E27FC236}">
                <a16:creationId xmlns:a16="http://schemas.microsoft.com/office/drawing/2014/main" id="{35E11A44-5046-4C2A-A744-4DBB0AD7B6AF}"/>
              </a:ext>
            </a:extLst>
          </p:cNvPr>
          <p:cNvSpPr txBox="1"/>
          <p:nvPr/>
        </p:nvSpPr>
        <p:spPr>
          <a:xfrm>
            <a:off x="5223251" y="3038029"/>
            <a:ext cx="181229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rPr>
              <a:t>脑网络分析</a:t>
            </a:r>
          </a:p>
        </p:txBody>
      </p:sp>
      <p:sp>
        <p:nvSpPr>
          <p:cNvPr id="19" name="TextBox 65">
            <a:extLst>
              <a:ext uri="{FF2B5EF4-FFF2-40B4-BE49-F238E27FC236}">
                <a16:creationId xmlns:a16="http://schemas.microsoft.com/office/drawing/2014/main" id="{4D554295-2784-4D29-82BA-BD1059351B63}"/>
              </a:ext>
            </a:extLst>
          </p:cNvPr>
          <p:cNvSpPr txBox="1"/>
          <p:nvPr/>
        </p:nvSpPr>
        <p:spPr>
          <a:xfrm>
            <a:off x="9342630" y="3048022"/>
            <a:ext cx="17348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latin typeface="Arail"/>
                <a:ea typeface="微软雅黑" panose="020B0503020204020204" pitchFamily="34" charset="-122"/>
              </a:rPr>
              <a:t>脑发育研究</a:t>
            </a:r>
          </a:p>
        </p:txBody>
      </p:sp>
      <p:pic>
        <p:nvPicPr>
          <p:cNvPr id="20" name="图片 19">
            <a:extLst>
              <a:ext uri="{FF2B5EF4-FFF2-40B4-BE49-F238E27FC236}">
                <a16:creationId xmlns:a16="http://schemas.microsoft.com/office/drawing/2014/main" id="{7AF1BA5A-0BC3-401A-BFB6-9AC53CC2F85E}"/>
              </a:ext>
            </a:extLst>
          </p:cNvPr>
          <p:cNvPicPr>
            <a:picLocks noChangeAspect="1"/>
          </p:cNvPicPr>
          <p:nvPr/>
        </p:nvPicPr>
        <p:blipFill>
          <a:blip r:embed="rId5"/>
          <a:stretch>
            <a:fillRect/>
          </a:stretch>
        </p:blipFill>
        <p:spPr>
          <a:xfrm>
            <a:off x="4362457" y="965199"/>
            <a:ext cx="3489964" cy="2051576"/>
          </a:xfrm>
          <a:prstGeom prst="rect">
            <a:avLst/>
          </a:prstGeom>
          <a:ln>
            <a:solidFill>
              <a:schemeClr val="tx1"/>
            </a:solidFill>
          </a:ln>
          <a:effectLst>
            <a:outerShdw blurRad="50800" dist="38100" dir="2700000" algn="tl" rotWithShape="0">
              <a:prstClr val="black">
                <a:alpha val="40000"/>
              </a:prstClr>
            </a:outerShdw>
          </a:effectLst>
        </p:spPr>
      </p:pic>
      <p:pic>
        <p:nvPicPr>
          <p:cNvPr id="21" name="图片 20">
            <a:extLst>
              <a:ext uri="{FF2B5EF4-FFF2-40B4-BE49-F238E27FC236}">
                <a16:creationId xmlns:a16="http://schemas.microsoft.com/office/drawing/2014/main" id="{8160BDC5-1166-46D2-85D7-A35C7D713732}"/>
              </a:ext>
            </a:extLst>
          </p:cNvPr>
          <p:cNvPicPr>
            <a:picLocks noChangeAspect="1"/>
          </p:cNvPicPr>
          <p:nvPr/>
        </p:nvPicPr>
        <p:blipFill>
          <a:blip r:embed="rId6"/>
          <a:stretch>
            <a:fillRect/>
          </a:stretch>
        </p:blipFill>
        <p:spPr>
          <a:xfrm>
            <a:off x="376728" y="1070008"/>
            <a:ext cx="1558303" cy="1788275"/>
          </a:xfrm>
          <a:prstGeom prst="rect">
            <a:avLst/>
          </a:prstGeom>
        </p:spPr>
      </p:pic>
      <p:sp>
        <p:nvSpPr>
          <p:cNvPr id="22" name="左右箭头 83">
            <a:extLst>
              <a:ext uri="{FF2B5EF4-FFF2-40B4-BE49-F238E27FC236}">
                <a16:creationId xmlns:a16="http://schemas.microsoft.com/office/drawing/2014/main" id="{FC560196-B041-40B5-953D-B3CBE5CC920A}"/>
              </a:ext>
            </a:extLst>
          </p:cNvPr>
          <p:cNvSpPr/>
          <p:nvPr/>
        </p:nvSpPr>
        <p:spPr>
          <a:xfrm>
            <a:off x="1984190" y="1548015"/>
            <a:ext cx="539917" cy="313827"/>
          </a:xfrm>
          <a:prstGeom prst="leftRightArrow">
            <a:avLst>
              <a:gd name="adj1" fmla="val 35526"/>
              <a:gd name="adj2" fmla="val 475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15A8C89E-3463-4064-B11C-6BDCF287319A}"/>
              </a:ext>
            </a:extLst>
          </p:cNvPr>
          <p:cNvPicPr>
            <a:picLocks noChangeAspect="1"/>
          </p:cNvPicPr>
          <p:nvPr/>
        </p:nvPicPr>
        <p:blipFill>
          <a:blip r:embed="rId7"/>
          <a:stretch>
            <a:fillRect/>
          </a:stretch>
        </p:blipFill>
        <p:spPr>
          <a:xfrm>
            <a:off x="2542767" y="965199"/>
            <a:ext cx="1188727" cy="1893084"/>
          </a:xfrm>
          <a:prstGeom prst="rect">
            <a:avLst/>
          </a:prstGeom>
        </p:spPr>
      </p:pic>
      <p:pic>
        <p:nvPicPr>
          <p:cNvPr id="24" name="Picture 2" descr="Brain Development">
            <a:extLst>
              <a:ext uri="{FF2B5EF4-FFF2-40B4-BE49-F238E27FC236}">
                <a16:creationId xmlns:a16="http://schemas.microsoft.com/office/drawing/2014/main" id="{CD5FD5CA-A810-4721-85C9-2D8BC7ACAD3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73" r="15699"/>
          <a:stretch>
            <a:fillRect/>
          </a:stretch>
        </p:blipFill>
        <p:spPr bwMode="auto">
          <a:xfrm>
            <a:off x="8377826" y="965199"/>
            <a:ext cx="3382374" cy="20356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6" name="矩形 25">
            <a:extLst>
              <a:ext uri="{FF2B5EF4-FFF2-40B4-BE49-F238E27FC236}">
                <a16:creationId xmlns:a16="http://schemas.microsoft.com/office/drawing/2014/main" id="{382082AD-AB49-4E55-9DA6-7BA3359847FD}"/>
              </a:ext>
            </a:extLst>
          </p:cNvPr>
          <p:cNvSpPr/>
          <p:nvPr/>
        </p:nvSpPr>
        <p:spPr>
          <a:xfrm>
            <a:off x="306609" y="965199"/>
            <a:ext cx="3624048" cy="20356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1123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t="1926" b="2666"/>
          <a:stretch>
            <a:fillRect/>
          </a:stretch>
        </p:blipFill>
        <p:spPr>
          <a:xfrm>
            <a:off x="4916975" y="1716863"/>
            <a:ext cx="2102252" cy="2916000"/>
          </a:xfrm>
          <a:prstGeom prst="rect">
            <a:avLst/>
          </a:prstGeom>
        </p:spPr>
      </p:pic>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西北工业大学教授，博士生导师，长江学者特聘教授，国家万人计划科技创新领军人才。</a:t>
            </a:r>
          </a:p>
        </p:txBody>
      </p:sp>
      <p:sp>
        <p:nvSpPr>
          <p:cNvPr id="25"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胡新韬</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西北工业大学教授，工学博士，博士生导师，教育部新世纪人才。                                             </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6" name="TextBox 32"/>
          <p:cNvSpPr txBox="1"/>
          <p:nvPr/>
        </p:nvSpPr>
        <p:spPr>
          <a:xfrm>
            <a:off x="400951"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方向一：主要研究人员</a:t>
            </a:r>
          </a:p>
        </p:txBody>
      </p:sp>
      <p:pic>
        <p:nvPicPr>
          <p:cNvPr id="18" name="图片 17"/>
          <p:cNvPicPr/>
          <p:nvPr/>
        </p:nvPicPr>
        <p:blipFill>
          <a:blip r:embed="rId4" cstate="print">
            <a:extLst>
              <a:ext uri="{28A0092B-C50C-407E-A947-70E740481C1C}">
                <a14:useLocalDpi xmlns:a14="http://schemas.microsoft.com/office/drawing/2010/main" val="0"/>
              </a:ext>
            </a:extLst>
          </a:blip>
          <a:stretch>
            <a:fillRect/>
          </a:stretch>
        </p:blipFill>
        <p:spPr>
          <a:xfrm>
            <a:off x="8610470" y="1716966"/>
            <a:ext cx="2124000" cy="288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51496" y="4642944"/>
            <a:ext cx="212399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张 拓</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西北工业大学副研究员，工学博士，硕士生导师。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赵世杰</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西北工业大学助理研究员，工学博士，硕士生导师。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5"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杜 磊</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451496" y="1696949"/>
            <a:ext cx="2124000" cy="291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p:cNvPicPr/>
          <p:nvPr/>
        </p:nvPicPr>
        <p:blipFill>
          <a:blip r:embed="rId3" cstate="print">
            <a:extLst>
              <a:ext uri="{28A0092B-C50C-407E-A947-70E740481C1C}">
                <a14:useLocalDpi xmlns:a14="http://schemas.microsoft.com/office/drawing/2010/main" val="0"/>
              </a:ext>
            </a:extLst>
          </a:blip>
          <a:stretch>
            <a:fillRect/>
          </a:stretch>
        </p:blipFill>
        <p:spPr>
          <a:xfrm>
            <a:off x="4897681" y="1694091"/>
            <a:ext cx="2124000" cy="2916000"/>
          </a:xfrm>
          <a:prstGeom prst="rect">
            <a:avLst/>
          </a:prstGeom>
        </p:spPr>
      </p:pic>
      <p:pic>
        <p:nvPicPr>
          <p:cNvPr id="23" name="图片 22"/>
          <p:cNvPicPr/>
          <p:nvPr/>
        </p:nvPicPr>
        <p:blipFill>
          <a:blip r:embed="rId4" cstate="print">
            <a:extLst>
              <a:ext uri="{28A0092B-C50C-407E-A947-70E740481C1C}">
                <a14:useLocalDpi xmlns:a14="http://schemas.microsoft.com/office/drawing/2010/main" val="0"/>
              </a:ext>
            </a:extLst>
          </a:blip>
          <a:stretch>
            <a:fillRect/>
          </a:stretch>
        </p:blipFill>
        <p:spPr>
          <a:xfrm>
            <a:off x="8609482" y="1663444"/>
            <a:ext cx="2124000" cy="2916000"/>
          </a:xfrm>
          <a:prstGeom prst="rect">
            <a:avLst/>
          </a:prstGeom>
        </p:spPr>
      </p:pic>
      <p:sp>
        <p:nvSpPr>
          <p:cNvPr id="17" name="TextBox 32"/>
          <p:cNvSpPr txBox="1"/>
          <p:nvPr/>
        </p:nvSpPr>
        <p:spPr>
          <a:xfrm>
            <a:off x="400951"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方向一：主要研究人员</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37600" y="6089653"/>
            <a:ext cx="2844800" cy="365125"/>
          </a:xfrm>
        </p:spPr>
        <p:txBody>
          <a:bodyPr/>
          <a:lstStyle/>
          <a:p>
            <a:fld id="{0C913308-F349-4B6D-A68A-DD1791B4A57B}" type="slidenum">
              <a:rPr lang="zh-CN" altLang="en-US" smtClean="0"/>
              <a:t>13</a:t>
            </a:fld>
            <a:endParaRPr lang="zh-CN" altLang="en-US"/>
          </a:p>
        </p:txBody>
      </p:sp>
      <p:pic>
        <p:nvPicPr>
          <p:cNvPr id="9" name="Picture 138" descr="3928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51" y="3932788"/>
            <a:ext cx="3331720" cy="249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404" y="3930730"/>
            <a:ext cx="3148053" cy="2499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3765" y="1637732"/>
            <a:ext cx="11719913" cy="2120900"/>
          </a:xfrm>
          <a:prstGeom prst="rect">
            <a:avLst/>
          </a:prstGeom>
          <a:noFill/>
        </p:spPr>
        <p:txBody>
          <a:bodyPr wrap="square" rtlCol="0">
            <a:spAutoFit/>
          </a:bodyPr>
          <a:lstStyle/>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遥感信息智能处理团队长期以来面向国家/国防重大需求，开展基础研究和应用研究工作。在</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Proceedings of the IEEE</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TPAMI</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TIP</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CVPR</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IJCAI</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等领域顶刊和顶会发表论文</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50</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余篇，研究成果成功应用于</a:t>
            </a:r>
            <a:r>
              <a:rPr lang="zh-CN" altLang="en-US" sz="2200" b="1" dirty="0">
                <a:solidFill>
                  <a:srgbClr val="4F59DD"/>
                </a:solidFill>
                <a:latin typeface="Arial" panose="020B0604020202020204" pitchFamily="34" charset="0"/>
                <a:ea typeface="微软雅黑" panose="020B0503020204020204" pitchFamily="34" charset="-122"/>
                <a:cs typeface="Arial" panose="020B0604020202020204" pitchFamily="34" charset="0"/>
              </a:rPr>
              <a:t>某大型军演、某型高分辨率遥感对地观测系统、某型无人系统智能感知</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等，获陕西省科学技术奖一等奖、教育部自然科学二等奖及国防技术发明三等奖。</a:t>
            </a:r>
            <a:endPar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团队主要成员包括郭雷教授、韩军伟教授、程塨研究员、姚西文副研究员、姚超助理教授。</a:t>
            </a:r>
          </a:p>
        </p:txBody>
      </p:sp>
      <p:sp>
        <p:nvSpPr>
          <p:cNvPr id="11"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方向二：遥感信息智能处理</a:t>
            </a:r>
          </a:p>
        </p:txBody>
      </p:sp>
      <p:pic>
        <p:nvPicPr>
          <p:cNvPr id="2049" name="图片 4099" descr="微信图片_20191129222151"/>
          <p:cNvPicPr>
            <a:picLocks noChangeAspect="1"/>
          </p:cNvPicPr>
          <p:nvPr/>
        </p:nvPicPr>
        <p:blipFill>
          <a:blip r:embed="rId4"/>
          <a:stretch>
            <a:fillRect/>
          </a:stretch>
        </p:blipFill>
        <p:spPr>
          <a:xfrm>
            <a:off x="3928110" y="3930650"/>
            <a:ext cx="4527550" cy="249999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4035"/>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主要包括深度学习、图像目标检测与识别、图像分类、语义分割等。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80" name="TextBox 79"/>
          <p:cNvSpPr txBox="1"/>
          <p:nvPr/>
        </p:nvSpPr>
        <p:spPr>
          <a:xfrm>
            <a:off x="273052" y="565220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毕业学生就业于如阿里巴巴、商汤、海康威视、滴滴等国内高科技公司。</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方向二：遥感信息智能处理</a:t>
            </a:r>
          </a:p>
        </p:txBody>
      </p:sp>
      <p:pic>
        <p:nvPicPr>
          <p:cNvPr id="37892" name="图片 3"/>
          <p:cNvPicPr>
            <a:picLocks noChangeAspect="1"/>
          </p:cNvPicPr>
          <p:nvPr/>
        </p:nvPicPr>
        <p:blipFill>
          <a:blip r:embed="rId2"/>
          <a:stretch>
            <a:fillRect/>
          </a:stretch>
        </p:blipFill>
        <p:spPr>
          <a:xfrm>
            <a:off x="819150" y="2509520"/>
            <a:ext cx="5576570" cy="2980690"/>
          </a:xfrm>
          <a:prstGeom prst="rect">
            <a:avLst/>
          </a:prstGeom>
          <a:noFill/>
          <a:ln w="9525">
            <a:noFill/>
          </a:ln>
        </p:spPr>
      </p:pic>
      <p:pic>
        <p:nvPicPr>
          <p:cNvPr id="2" name="图片 1" descr="fig3"/>
          <p:cNvPicPr>
            <a:picLocks noChangeAspect="1"/>
          </p:cNvPicPr>
          <p:nvPr/>
        </p:nvPicPr>
        <p:blipFill>
          <a:blip r:embed="rId3"/>
          <a:srcRect b="6759"/>
          <a:stretch>
            <a:fillRect/>
          </a:stretch>
        </p:blipFill>
        <p:spPr>
          <a:xfrm>
            <a:off x="6568440" y="2509520"/>
            <a:ext cx="4868545" cy="2992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Rectangle 7"/>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ea typeface="微软雅黑" panose="020B0503020204020204" pitchFamily="34" charset="-122"/>
            </a:endParaRPr>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t="1926" b="2666"/>
          <a:stretch>
            <a:fillRect/>
          </a:stretch>
        </p:blipFill>
        <p:spPr>
          <a:xfrm>
            <a:off x="4916975" y="1716863"/>
            <a:ext cx="2102252" cy="2916000"/>
          </a:xfrm>
          <a:prstGeom prst="rect">
            <a:avLst/>
          </a:prstGeom>
        </p:spPr>
      </p:pic>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西北工业大学教授，博士生导师，长江学者特聘教授，国家万人计划科技创新领军人才。</a:t>
            </a: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0470" y="1716863"/>
            <a:ext cx="2120186" cy="3024000"/>
          </a:xfrm>
          <a:prstGeom prst="rect">
            <a:avLst/>
          </a:prstGeom>
        </p:spPr>
      </p:pic>
      <p:sp>
        <p:nvSpPr>
          <p:cNvPr id="25"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程 塨</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西北工业大学研究员，工学博士，博士生导师，陕西省青年科技新星。</a:t>
            </a:r>
          </a:p>
        </p:txBody>
      </p:sp>
      <p:sp>
        <p:nvSpPr>
          <p:cNvPr id="26" name="TextBox 32"/>
          <p:cNvSpPr txBox="1"/>
          <p:nvPr/>
        </p:nvSpPr>
        <p:spPr>
          <a:xfrm>
            <a:off x="400952" y="1064260"/>
            <a:ext cx="32566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方向二：主要研究人员</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6" name="矩形 25"/>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矩形 26"/>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8"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sp>
        <p:nvSpPr>
          <p:cNvPr id="31"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夏 辰</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西北工业大学助理教授，工学博士。</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姚西文</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西北工业大学副研究员，工学博士，硕士生导师。</a:t>
            </a:r>
          </a:p>
        </p:txBody>
      </p:sp>
      <p:sp>
        <p:nvSpPr>
          <p:cNvPr id="22" name="Rectangle 8"/>
          <p:cNvSpPr>
            <a:spLocks noChangeArrowheads="1"/>
          </p:cNvSpPr>
          <p:nvPr/>
        </p:nvSpPr>
        <p:spPr bwMode="auto">
          <a:xfrm>
            <a:off x="85237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姚 超</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3" cstate="print">
            <a:extLst>
              <a:ext uri="{28A0092B-C50C-407E-A947-70E740481C1C}">
                <a14:useLocalDpi xmlns:a14="http://schemas.microsoft.com/office/drawing/2010/main" val="0"/>
              </a:ext>
            </a:extLst>
          </a:blip>
          <a:stretch>
            <a:fillRect/>
          </a:stretch>
        </p:blipFill>
        <p:spPr>
          <a:xfrm>
            <a:off x="1445389" y="1708099"/>
            <a:ext cx="2124000" cy="2916000"/>
          </a:xfrm>
          <a:prstGeom prst="rect">
            <a:avLst/>
          </a:prstGeom>
        </p:spPr>
      </p:pic>
      <p:pic>
        <p:nvPicPr>
          <p:cNvPr id="19" name="图片 18"/>
          <p:cNvPicPr/>
          <p:nvPr/>
        </p:nvPicPr>
        <p:blipFill rotWithShape="1">
          <a:blip r:embed="rId4" cstate="print">
            <a:extLst>
              <a:ext uri="{28A0092B-C50C-407E-A947-70E740481C1C}">
                <a14:useLocalDpi xmlns:a14="http://schemas.microsoft.com/office/drawing/2010/main" val="0"/>
              </a:ext>
            </a:extLst>
          </a:blip>
          <a:srcRect t="1" b="8692"/>
          <a:stretch>
            <a:fillRect/>
          </a:stretch>
        </p:blipFill>
        <p:spPr>
          <a:xfrm>
            <a:off x="8523775" y="1702562"/>
            <a:ext cx="2124000" cy="2916000"/>
          </a:xfrm>
          <a:prstGeom prst="rect">
            <a:avLst/>
          </a:prstGeom>
        </p:spPr>
      </p:pic>
      <p:pic>
        <p:nvPicPr>
          <p:cNvPr id="16" name="图片 15"/>
          <p:cNvPicPr/>
          <p:nvPr/>
        </p:nvPicPr>
        <p:blipFill>
          <a:blip r:embed="rId5" cstate="print">
            <a:extLst>
              <a:ext uri="{28A0092B-C50C-407E-A947-70E740481C1C}">
                <a14:useLocalDpi xmlns:a14="http://schemas.microsoft.com/office/drawing/2010/main" val="0"/>
              </a:ext>
            </a:extLst>
          </a:blip>
          <a:stretch>
            <a:fillRect/>
          </a:stretch>
        </p:blipFill>
        <p:spPr>
          <a:xfrm>
            <a:off x="4916975" y="1689594"/>
            <a:ext cx="2124000" cy="2916000"/>
          </a:xfrm>
          <a:prstGeom prst="rect">
            <a:avLst/>
          </a:prstGeom>
        </p:spPr>
      </p:pic>
      <p:sp>
        <p:nvSpPr>
          <p:cNvPr id="17" name="TextBox 32"/>
          <p:cNvSpPr txBox="1"/>
          <p:nvPr/>
        </p:nvSpPr>
        <p:spPr>
          <a:xfrm>
            <a:off x="400952" y="1064260"/>
            <a:ext cx="32566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方向二：主要研究人员</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37600" y="6089653"/>
            <a:ext cx="2844800" cy="365125"/>
          </a:xfrm>
        </p:spPr>
        <p:txBody>
          <a:bodyPr/>
          <a:lstStyle/>
          <a:p>
            <a:fld id="{0C913308-F349-4B6D-A68A-DD1791B4A57B}" type="slidenum">
              <a:rPr lang="zh-CN" altLang="en-US" smtClean="0">
                <a:ea typeface="微软雅黑" panose="020B0503020204020204" pitchFamily="34" charset="-122"/>
              </a:rPr>
              <a:t>17</a:t>
            </a:fld>
            <a:endParaRPr lang="zh-CN" altLang="en-US">
              <a:ea typeface="微软雅黑" panose="020B0503020204020204" pitchFamily="34" charset="-122"/>
            </a:endParaRPr>
          </a:p>
        </p:txBody>
      </p:sp>
      <p:sp>
        <p:nvSpPr>
          <p:cNvPr id="3" name="TextBox 2"/>
          <p:cNvSpPr txBox="1"/>
          <p:nvPr/>
        </p:nvSpPr>
        <p:spPr>
          <a:xfrm>
            <a:off x="303765" y="1637732"/>
            <a:ext cx="11719913" cy="1794337"/>
          </a:xfrm>
          <a:prstGeom prst="rect">
            <a:avLst/>
          </a:prstGeom>
          <a:noFill/>
        </p:spPr>
        <p:txBody>
          <a:bodyPr wrap="square" rtlCol="0">
            <a:spAutoFit/>
          </a:bodyPr>
          <a:lstStyle/>
          <a:p>
            <a:pPr indent="457200">
              <a:lnSpc>
                <a:spcPct val="120000"/>
              </a:lnSpc>
              <a:spcAft>
                <a:spcPts val="600"/>
              </a:spcAft>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视觉智能感知与智能处理团队长期研究视觉智能感知技术和系统，开展基础研究和应用研究工作。研究成果用于无人机载智能吊舱控制、旋翼</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(WZ10)</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状态智能预警、无人自主巡视车、无人机智能视觉感知（视觉导航、定位与跟踪）、文本自动摘要、图像理解等。</a:t>
            </a:r>
            <a:endPar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团队主要成员包括郭雷教授、韩军伟教授、赵天云副教授、李晖晖副教授、杨宁副教授等。</a:t>
            </a:r>
          </a:p>
        </p:txBody>
      </p:sp>
      <p:sp>
        <p:nvSpPr>
          <p:cNvPr id="11" name="TextBox 32"/>
          <p:cNvSpPr txBox="1"/>
          <p:nvPr/>
        </p:nvSpPr>
        <p:spPr>
          <a:xfrm>
            <a:off x="400952" y="1064260"/>
            <a:ext cx="47679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方向三：视觉智能感知与智能处理</a:t>
            </a: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9433" b="40378"/>
          <a:stretch>
            <a:fillRect/>
          </a:stretch>
        </p:blipFill>
        <p:spPr>
          <a:xfrm>
            <a:off x="651356" y="3810714"/>
            <a:ext cx="2783995" cy="2484000"/>
          </a:xfrm>
          <a:prstGeom prst="rect">
            <a:avLst/>
          </a:prstGeom>
        </p:spPr>
      </p:pic>
      <p:pic>
        <p:nvPicPr>
          <p:cNvPr id="2" name="Picture 2" descr="http://img.cecport.com/techData/SOLUTION/ckeditor/1fae6cb2-df91-458b-9e84-21accc694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735" y="3810714"/>
            <a:ext cx="3813670" cy="248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文本摘要综述（一）——抽取式摘要"/>
          <p:cNvPicPr>
            <a:picLocks noChangeAspect="1" noChangeArrowheads="1"/>
          </p:cNvPicPr>
          <p:nvPr/>
        </p:nvPicPr>
        <p:blipFill rotWithShape="1">
          <a:blip r:embed="rId4">
            <a:extLst>
              <a:ext uri="{28A0092B-C50C-407E-A947-70E740481C1C}">
                <a14:useLocalDpi xmlns:a14="http://schemas.microsoft.com/office/drawing/2010/main" val="0"/>
              </a:ext>
            </a:extLst>
          </a:blip>
          <a:srcRect l="3004" r="8874"/>
          <a:stretch>
            <a:fillRect/>
          </a:stretch>
        </p:blipFill>
        <p:spPr bwMode="auto">
          <a:xfrm>
            <a:off x="7598213" y="3788215"/>
            <a:ext cx="4377887" cy="248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主要包括无人系统智能感知技术、三维重建、图像自动标注等。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851821" y="4883700"/>
            <a:ext cx="2549096"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(a)</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无人系统智能感知</a:t>
            </a:r>
            <a:endParaRPr lang="zh-CN" altLang="en-US" sz="2000" dirty="0">
              <a:latin typeface="Arial" panose="020B0604020202020204" pitchFamily="34" charset="0"/>
              <a:ea typeface="微软雅黑" panose="020B0503020204020204" pitchFamily="34" charset="-122"/>
            </a:endParaRPr>
          </a:p>
        </p:txBody>
      </p:sp>
      <p:sp>
        <p:nvSpPr>
          <p:cNvPr id="42" name="TextBox 41"/>
          <p:cNvSpPr txBox="1"/>
          <p:nvPr/>
        </p:nvSpPr>
        <p:spPr>
          <a:xfrm>
            <a:off x="5228389" y="4897116"/>
            <a:ext cx="1593706"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三维重建</a:t>
            </a:r>
            <a:endParaRPr lang="zh-CN" altLang="en-US" sz="2000" dirty="0">
              <a:latin typeface="Arial" panose="020B0604020202020204" pitchFamily="34" charset="0"/>
              <a:ea typeface="微软雅黑" panose="020B0503020204020204" pitchFamily="34" charset="-122"/>
            </a:endParaRPr>
          </a:p>
        </p:txBody>
      </p:sp>
      <p:sp>
        <p:nvSpPr>
          <p:cNvPr id="66" name="TextBox 65"/>
          <p:cNvSpPr txBox="1"/>
          <p:nvPr/>
        </p:nvSpPr>
        <p:spPr>
          <a:xfrm>
            <a:off x="8776268" y="4903835"/>
            <a:ext cx="2002790" cy="39878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Times New Roman" panose="02020603050405020304" pitchFamily="18" charset="0"/>
              </a:rPr>
              <a:t>(c)图像</a:t>
            </a:r>
            <a:r>
              <a:rPr lang="zh-CN" altLang="en-US" sz="2000" dirty="0">
                <a:latin typeface="Arail"/>
                <a:ea typeface="微软雅黑" panose="020B0503020204020204" pitchFamily="34" charset="-122"/>
                <a:cs typeface="Times New Roman" panose="02020603050405020304" pitchFamily="18" charset="0"/>
              </a:rPr>
              <a:t>自动标注</a:t>
            </a:r>
            <a:endParaRPr lang="zh-CN" altLang="en-US" sz="2000" dirty="0">
              <a:latin typeface="Arail"/>
              <a:ea typeface="微软雅黑" panose="020B0503020204020204" pitchFamily="34" charset="-122"/>
            </a:endParaRPr>
          </a:p>
        </p:txBody>
      </p:sp>
      <p:sp>
        <p:nvSpPr>
          <p:cNvPr id="80" name="TextBox 79"/>
          <p:cNvSpPr txBox="1"/>
          <p:nvPr/>
        </p:nvSpPr>
        <p:spPr>
          <a:xfrm>
            <a:off x="273052" y="53969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008" y="2645701"/>
            <a:ext cx="4320000" cy="2160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3264" y="2642239"/>
            <a:ext cx="1856000" cy="2160000"/>
          </a:xfrm>
          <a:prstGeom prst="rect">
            <a:avLst/>
          </a:prstGeom>
        </p:spPr>
      </p:pic>
      <p:pic>
        <p:nvPicPr>
          <p:cNvPr id="16" name="图片 15"/>
          <p:cNvPicPr>
            <a:picLocks noChangeAspect="1"/>
          </p:cNvPicPr>
          <p:nvPr/>
        </p:nvPicPr>
        <p:blipFill>
          <a:blip r:embed="rId4"/>
          <a:stretch>
            <a:fillRect/>
          </a:stretch>
        </p:blipFill>
        <p:spPr>
          <a:xfrm>
            <a:off x="849097" y="2642239"/>
            <a:ext cx="2608897" cy="2160000"/>
          </a:xfrm>
          <a:prstGeom prst="rect">
            <a:avLst/>
          </a:prstGeom>
        </p:spPr>
      </p:pic>
      <p:sp>
        <p:nvSpPr>
          <p:cNvPr id="17" name="TextBox 32"/>
          <p:cNvSpPr txBox="1"/>
          <p:nvPr/>
        </p:nvSpPr>
        <p:spPr>
          <a:xfrm>
            <a:off x="400952" y="1064260"/>
            <a:ext cx="47679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方向三：视觉智能感知与智能处理</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主要包括材料性能人工智能分析、自动文档索引、类脑芯片等。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851821" y="4902172"/>
            <a:ext cx="3062057"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(a)</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材料性能人工智能分析</a:t>
            </a:r>
            <a:endParaRPr lang="zh-CN" altLang="en-US" sz="2000" dirty="0">
              <a:latin typeface="Arial" panose="020B0604020202020204" pitchFamily="34" charset="0"/>
              <a:ea typeface="微软雅黑" panose="020B0503020204020204" pitchFamily="34" charset="-122"/>
            </a:endParaRPr>
          </a:p>
        </p:txBody>
      </p:sp>
      <p:sp>
        <p:nvSpPr>
          <p:cNvPr id="42" name="TextBox 41"/>
          <p:cNvSpPr txBox="1"/>
          <p:nvPr/>
        </p:nvSpPr>
        <p:spPr>
          <a:xfrm>
            <a:off x="4932828" y="4915588"/>
            <a:ext cx="2363147"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无人机智能感知</a:t>
            </a:r>
            <a:endParaRPr lang="zh-CN" altLang="en-US" sz="2000" dirty="0">
              <a:latin typeface="Arial" panose="020B0604020202020204" pitchFamily="34" charset="0"/>
              <a:ea typeface="微软雅黑" panose="020B0503020204020204" pitchFamily="34" charset="-122"/>
            </a:endParaRPr>
          </a:p>
        </p:txBody>
      </p:sp>
      <p:sp>
        <p:nvSpPr>
          <p:cNvPr id="66" name="TextBox 65"/>
          <p:cNvSpPr txBox="1"/>
          <p:nvPr/>
        </p:nvSpPr>
        <p:spPr>
          <a:xfrm>
            <a:off x="8924048" y="4940779"/>
            <a:ext cx="1494790" cy="39878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Times New Roman" panose="02020603050405020304" pitchFamily="18" charset="0"/>
              </a:rPr>
              <a:t>(c)类脑</a:t>
            </a:r>
            <a:r>
              <a:rPr lang="zh-CN" altLang="en-US" sz="2000" dirty="0">
                <a:latin typeface="Arail"/>
                <a:ea typeface="微软雅黑" panose="020B0503020204020204" pitchFamily="34" charset="-122"/>
                <a:cs typeface="Times New Roman" panose="02020603050405020304" pitchFamily="18" charset="0"/>
              </a:rPr>
              <a:t>芯片</a:t>
            </a:r>
            <a:endParaRPr lang="zh-CN" altLang="en-US" sz="2000" dirty="0">
              <a:latin typeface="Arail"/>
              <a:ea typeface="微软雅黑" panose="020B0503020204020204" pitchFamily="34" charset="-122"/>
            </a:endParaRPr>
          </a:p>
        </p:txBody>
      </p:sp>
      <p:sp>
        <p:nvSpPr>
          <p:cNvPr id="80" name="TextBox 79"/>
          <p:cNvSpPr txBox="1"/>
          <p:nvPr/>
        </p:nvSpPr>
        <p:spPr>
          <a:xfrm>
            <a:off x="273052" y="53969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TextBox 32"/>
          <p:cNvSpPr txBox="1"/>
          <p:nvPr/>
        </p:nvSpPr>
        <p:spPr>
          <a:xfrm>
            <a:off x="400952" y="1064260"/>
            <a:ext cx="47679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方向三：视觉智能感知与智能处理</a:t>
            </a:r>
          </a:p>
        </p:txBody>
      </p:sp>
      <p:pic>
        <p:nvPicPr>
          <p:cNvPr id="1026" name="Picture 2" descr="https://pic3.zhimg.com/80/v2-1bcc648d8882c6d1eeef47180f9da526_720w.jpg"/>
          <p:cNvPicPr>
            <a:picLocks noChangeArrowheads="1"/>
          </p:cNvPicPr>
          <p:nvPr/>
        </p:nvPicPr>
        <p:blipFill rotWithShape="1">
          <a:blip r:embed="rId2">
            <a:extLst>
              <a:ext uri="{28A0092B-C50C-407E-A947-70E740481C1C}">
                <a14:useLocalDpi xmlns:a14="http://schemas.microsoft.com/office/drawing/2010/main" val="0"/>
              </a:ext>
            </a:extLst>
          </a:blip>
          <a:srcRect l="7765" t="7597" r="882" b="9971"/>
          <a:stretch>
            <a:fillRect/>
          </a:stretch>
        </p:blipFill>
        <p:spPr bwMode="auto">
          <a:xfrm>
            <a:off x="839735" y="2598701"/>
            <a:ext cx="2988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456"/>
          <a:stretch>
            <a:fillRect/>
          </a:stretch>
        </p:blipFill>
        <p:spPr>
          <a:xfrm>
            <a:off x="4143310" y="2709408"/>
            <a:ext cx="3979396" cy="2160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783" y="2709408"/>
            <a:ext cx="2704434" cy="219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78" y="1424763"/>
            <a:ext cx="6647069" cy="4370705"/>
          </a:xfrm>
          <a:prstGeom prst="rect">
            <a:avLst/>
          </a:prstGeom>
          <a:solidFill>
            <a:srgbClr val="0070C0"/>
          </a:solidFill>
        </p:spPr>
        <p:txBody>
          <a:bodyPr wrap="square" tIns="108000" bIns="108000" rtlCol="0">
            <a:spAutoFit/>
          </a:bodyPr>
          <a:lstStyle/>
          <a:p>
            <a:pPr indent="446405">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图像科学技术研究所</a:t>
            </a:r>
            <a:r>
              <a:rPr lang="zh-CN" altLang="en-US" sz="2000" dirty="0">
                <a:solidFill>
                  <a:schemeClr val="bg1"/>
                </a:solidFill>
                <a:latin typeface="微软雅黑" panose="020B0503020204020204" pitchFamily="34" charset="-122"/>
                <a:ea typeface="微软雅黑" panose="020B0503020204020204" pitchFamily="34" charset="-122"/>
              </a:rPr>
              <a:t>是一支以国家杰出青年科学基金获得者和长江学者特聘教授为学术带头人，以中青年学者为骨干的研究团队，现有教师人员</a:t>
            </a:r>
            <a:r>
              <a:rPr lang="en-US" altLang="zh-CN" sz="2000" dirty="0">
                <a:solidFill>
                  <a:schemeClr val="bg1"/>
                </a:solidFill>
                <a:latin typeface="微软雅黑" panose="020B0503020204020204" pitchFamily="34" charset="-122"/>
                <a:ea typeface="微软雅黑" panose="020B0503020204020204" pitchFamily="34" charset="-122"/>
              </a:rPr>
              <a:t>16</a:t>
            </a:r>
            <a:r>
              <a:rPr lang="zh-CN" altLang="en-US" sz="2000" dirty="0">
                <a:solidFill>
                  <a:schemeClr val="bg1"/>
                </a:solidFill>
                <a:latin typeface="微软雅黑" panose="020B0503020204020204" pitchFamily="34" charset="-122"/>
                <a:ea typeface="微软雅黑" panose="020B0503020204020204" pitchFamily="34" charset="-122"/>
              </a:rPr>
              <a:t>人。</a:t>
            </a:r>
            <a:endParaRPr lang="en-US" altLang="zh-CN" sz="2000" dirty="0">
              <a:solidFill>
                <a:schemeClr val="bg1"/>
              </a:solidFill>
              <a:latin typeface="微软雅黑" panose="020B0503020204020204" pitchFamily="34" charset="-122"/>
              <a:ea typeface="微软雅黑" panose="020B0503020204020204" pitchFamily="34" charset="-122"/>
            </a:endParaRPr>
          </a:p>
          <a:p>
            <a:pPr indent="446405">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近</a:t>
            </a:r>
            <a:r>
              <a:rPr lang="en-US" altLang="zh-CN" sz="2000" dirty="0">
                <a:solidFill>
                  <a:schemeClr val="bg1"/>
                </a:solidFill>
                <a:latin typeface="微软雅黑" panose="020B0503020204020204" pitchFamily="34" charset="-122"/>
                <a:ea typeface="微软雅黑" panose="020B0503020204020204" pitchFamily="34" charset="-122"/>
              </a:rPr>
              <a:t>5</a:t>
            </a:r>
            <a:r>
              <a:rPr lang="zh-CN" altLang="en-US" sz="2000" dirty="0">
                <a:solidFill>
                  <a:schemeClr val="bg1"/>
                </a:solidFill>
                <a:latin typeface="微软雅黑" panose="020B0503020204020204" pitchFamily="34" charset="-122"/>
                <a:ea typeface="微软雅黑" panose="020B0503020204020204" pitchFamily="34" charset="-122"/>
              </a:rPr>
              <a:t>年来团队在人工智能领域顶级期刊和会议包括</a:t>
            </a:r>
            <a:r>
              <a:rPr lang="en-US" altLang="zh-CN" sz="2000" dirty="0">
                <a:solidFill>
                  <a:schemeClr val="bg1"/>
                </a:solidFill>
                <a:latin typeface="微软雅黑" panose="020B0503020204020204" pitchFamily="34" charset="-122"/>
                <a:ea typeface="微软雅黑" panose="020B0503020204020204" pitchFamily="34" charset="-122"/>
              </a:rPr>
              <a:t>IEEE TPAMI</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IEEE TIP</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CVPR</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IJCAI</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AAAI</a:t>
            </a:r>
            <a:r>
              <a:rPr lang="zh-CN" altLang="en-US" sz="2000" dirty="0">
                <a:solidFill>
                  <a:schemeClr val="bg1"/>
                </a:solidFill>
                <a:latin typeface="微软雅黑" panose="020B0503020204020204" pitchFamily="34" charset="-122"/>
                <a:ea typeface="微软雅黑" panose="020B0503020204020204" pitchFamily="34" charset="-122"/>
              </a:rPr>
              <a:t>等发表高水平论文</a:t>
            </a:r>
            <a:r>
              <a:rPr lang="en-US" altLang="zh-CN" sz="2000" dirty="0">
                <a:solidFill>
                  <a:schemeClr val="bg1"/>
                </a:solidFill>
                <a:latin typeface="微软雅黑" panose="020B0503020204020204" pitchFamily="34" charset="-122"/>
                <a:ea typeface="微软雅黑" panose="020B0503020204020204" pitchFamily="34" charset="-122"/>
              </a:rPr>
              <a:t>200</a:t>
            </a:r>
            <a:r>
              <a:rPr lang="zh-CN" altLang="en-US" sz="2000" dirty="0">
                <a:solidFill>
                  <a:schemeClr val="bg1"/>
                </a:solidFill>
                <a:latin typeface="微软雅黑" panose="020B0503020204020204" pitchFamily="34" charset="-122"/>
                <a:ea typeface="微软雅黑" panose="020B0503020204020204" pitchFamily="34" charset="-122"/>
              </a:rPr>
              <a:t>余篇，其中</a:t>
            </a:r>
            <a:r>
              <a:rPr lang="en-US" altLang="zh-CN" sz="2000" dirty="0">
                <a:solidFill>
                  <a:schemeClr val="bg1"/>
                </a:solidFill>
                <a:latin typeface="微软雅黑" panose="020B0503020204020204" pitchFamily="34" charset="-122"/>
                <a:ea typeface="微软雅黑" panose="020B0503020204020204" pitchFamily="34" charset="-122"/>
              </a:rPr>
              <a:t>30</a:t>
            </a:r>
            <a:r>
              <a:rPr lang="zh-CN" altLang="en-US" sz="2000" dirty="0">
                <a:solidFill>
                  <a:schemeClr val="bg1"/>
                </a:solidFill>
                <a:latin typeface="微软雅黑" panose="020B0503020204020204" pitchFamily="34" charset="-122"/>
                <a:ea typeface="微软雅黑" panose="020B0503020204020204" pitchFamily="34" charset="-122"/>
              </a:rPr>
              <a:t>余篇为</a:t>
            </a:r>
            <a:r>
              <a:rPr lang="en-US" altLang="zh-CN" sz="2000" dirty="0">
                <a:solidFill>
                  <a:schemeClr val="bg1"/>
                </a:solidFill>
                <a:latin typeface="微软雅黑" panose="020B0503020204020204" pitchFamily="34" charset="-122"/>
                <a:ea typeface="微软雅黑" panose="020B0503020204020204" pitchFamily="34" charset="-122"/>
              </a:rPr>
              <a:t>ESI</a:t>
            </a:r>
            <a:r>
              <a:rPr lang="zh-CN" altLang="en-US" sz="2000" dirty="0">
                <a:solidFill>
                  <a:schemeClr val="bg1"/>
                </a:solidFill>
                <a:latin typeface="微软雅黑" panose="020B0503020204020204" pitchFamily="34" charset="-122"/>
                <a:ea typeface="微软雅黑" panose="020B0503020204020204" pitchFamily="34" charset="-122"/>
              </a:rPr>
              <a:t>高被引论文。承担国家重点研发计划、国家自然科学基金重点项目、国防科技创新特区项目等国家级项目</a:t>
            </a:r>
            <a:r>
              <a:rPr lang="en-US" altLang="zh-CN" sz="2000" dirty="0">
                <a:solidFill>
                  <a:schemeClr val="bg1"/>
                </a:solidFill>
                <a:latin typeface="微软雅黑" panose="020B0503020204020204" pitchFamily="34" charset="-122"/>
                <a:ea typeface="微软雅黑" panose="020B0503020204020204" pitchFamily="34" charset="-122"/>
              </a:rPr>
              <a:t>30</a:t>
            </a:r>
            <a:r>
              <a:rPr lang="zh-CN" altLang="en-US" sz="2000" dirty="0">
                <a:solidFill>
                  <a:schemeClr val="bg1"/>
                </a:solidFill>
                <a:latin typeface="微软雅黑" panose="020B0503020204020204" pitchFamily="34" charset="-122"/>
                <a:ea typeface="微软雅黑" panose="020B0503020204020204" pitchFamily="34" charset="-122"/>
              </a:rPr>
              <a:t>余项。获得包括</a:t>
            </a:r>
            <a:r>
              <a:rPr lang="en-US" altLang="zh-CN" sz="2000" dirty="0">
                <a:solidFill>
                  <a:schemeClr val="bg1"/>
                </a:solidFill>
                <a:latin typeface="微软雅黑" panose="020B0503020204020204" pitchFamily="34" charset="-122"/>
                <a:ea typeface="微软雅黑" panose="020B0503020204020204" pitchFamily="34" charset="-122"/>
              </a:rPr>
              <a:t>2018</a:t>
            </a:r>
            <a:r>
              <a:rPr lang="zh-CN" altLang="en-US" sz="2000" dirty="0">
                <a:solidFill>
                  <a:schemeClr val="bg1"/>
                </a:solidFill>
                <a:latin typeface="微软雅黑" panose="020B0503020204020204" pitchFamily="34" charset="-122"/>
                <a:ea typeface="微软雅黑" panose="020B0503020204020204" pitchFamily="34" charset="-122"/>
              </a:rPr>
              <a:t>年陕西省科技一等奖和</a:t>
            </a:r>
            <a:r>
              <a:rPr lang="en-US" altLang="zh-CN" sz="2000" dirty="0">
                <a:solidFill>
                  <a:schemeClr val="bg1"/>
                </a:solidFill>
                <a:latin typeface="微软雅黑" panose="020B0503020204020204" pitchFamily="34" charset="-122"/>
                <a:ea typeface="微软雅黑" panose="020B0503020204020204" pitchFamily="34" charset="-122"/>
              </a:rPr>
              <a:t>2017</a:t>
            </a:r>
            <a:r>
              <a:rPr lang="zh-CN" altLang="en-US" sz="2000" dirty="0">
                <a:solidFill>
                  <a:schemeClr val="bg1"/>
                </a:solidFill>
                <a:latin typeface="微软雅黑" panose="020B0503020204020204" pitchFamily="34" charset="-122"/>
                <a:ea typeface="微软雅黑" panose="020B0503020204020204" pitchFamily="34" charset="-122"/>
              </a:rPr>
              <a:t>年教育部自然科学二等奖等多项奖励。</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315686" y="1260721"/>
            <a:ext cx="11538463" cy="97972"/>
          </a:xfrm>
          <a:prstGeom prst="rect">
            <a:avLst/>
          </a:prstGeom>
          <a:solidFill>
            <a:srgbClr val="0A8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5685" y="5981563"/>
            <a:ext cx="11538463" cy="97972"/>
          </a:xfrm>
          <a:prstGeom prst="rect">
            <a:avLst/>
          </a:prstGeom>
          <a:solidFill>
            <a:srgbClr val="0A8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8"/>
          <p:cNvSpPr>
            <a:spLocks noChangeArrowheads="1"/>
          </p:cNvSpPr>
          <p:nvPr/>
        </p:nvSpPr>
        <p:spPr bwMode="auto">
          <a:xfrm>
            <a:off x="452335" y="4287929"/>
            <a:ext cx="2000250" cy="1570611"/>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sz="2400" b="1" dirty="0">
                <a:solidFill>
                  <a:schemeClr val="bg1"/>
                </a:solidFill>
                <a:latin typeface="微软雅黑" panose="020B0503020204020204" pitchFamily="34" charset="-122"/>
                <a:ea typeface="微软雅黑" panose="020B0503020204020204" pitchFamily="34" charset="-122"/>
              </a:rPr>
              <a:t>郭  雷</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西北工业大学</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教授、博导</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国家杰青</a:t>
            </a: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452335" y="1429398"/>
            <a:ext cx="2000250" cy="2781300"/>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1926" b="2666"/>
          <a:stretch>
            <a:fillRect/>
          </a:stretch>
        </p:blipFill>
        <p:spPr>
          <a:xfrm>
            <a:off x="2808775" y="1424763"/>
            <a:ext cx="2006222" cy="2782800"/>
          </a:xfrm>
          <a:prstGeom prst="rect">
            <a:avLst/>
          </a:prstGeom>
        </p:spPr>
      </p:pic>
      <p:sp>
        <p:nvSpPr>
          <p:cNvPr id="13" name="Rectangle 8"/>
          <p:cNvSpPr>
            <a:spLocks noChangeArrowheads="1"/>
          </p:cNvSpPr>
          <p:nvPr/>
        </p:nvSpPr>
        <p:spPr bwMode="auto">
          <a:xfrm>
            <a:off x="2802135" y="4300448"/>
            <a:ext cx="2012861" cy="1570611"/>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sz="2400" b="1" dirty="0">
                <a:solidFill>
                  <a:schemeClr val="bg1"/>
                </a:solidFill>
                <a:latin typeface="微软雅黑" panose="020B0503020204020204" pitchFamily="34" charset="-122"/>
                <a:ea typeface="微软雅黑" panose="020B0503020204020204" pitchFamily="34" charset="-122"/>
              </a:rPr>
              <a:t>韩军伟</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西北工业大学</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教授、博导</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长江学者</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sp>
        <p:nvSpPr>
          <p:cNvPr id="22" name="Rectangle 8"/>
          <p:cNvSpPr>
            <a:spLocks noChangeArrowheads="1"/>
          </p:cNvSpPr>
          <p:nvPr/>
        </p:nvSpPr>
        <p:spPr bwMode="auto">
          <a:xfrm>
            <a:off x="859584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杨 宁</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6" name="TextBox 32"/>
          <p:cNvSpPr txBox="1"/>
          <p:nvPr/>
        </p:nvSpPr>
        <p:spPr>
          <a:xfrm>
            <a:off x="400952"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方向三：主要研究人员</a:t>
            </a:r>
          </a:p>
        </p:txBody>
      </p:sp>
      <p:pic>
        <p:nvPicPr>
          <p:cNvPr id="21" name="图片 20"/>
          <p:cNvPicPr/>
          <p:nvPr/>
        </p:nvPicPr>
        <p:blipFill>
          <a:blip r:embed="rId3" cstate="print">
            <a:extLst>
              <a:ext uri="{28A0092B-C50C-407E-A947-70E740481C1C}">
                <a14:useLocalDpi xmlns:a14="http://schemas.microsoft.com/office/drawing/2010/main" val="0"/>
              </a:ext>
            </a:extLst>
          </a:blip>
          <a:stretch>
            <a:fillRect/>
          </a:stretch>
        </p:blipFill>
        <p:spPr>
          <a:xfrm>
            <a:off x="8595845" y="1700908"/>
            <a:ext cx="2124000" cy="2916000"/>
          </a:xfrm>
          <a:prstGeom prst="rect">
            <a:avLst/>
          </a:pr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t="1926" b="2666"/>
          <a:stretch>
            <a:fillRect/>
          </a:stretch>
        </p:blipFill>
        <p:spPr>
          <a:xfrm>
            <a:off x="4916975" y="1716863"/>
            <a:ext cx="2102252" cy="2916000"/>
          </a:xfrm>
          <a:prstGeom prst="rect">
            <a:avLst/>
          </a:prstGeom>
        </p:spPr>
      </p:pic>
      <p:sp>
        <p:nvSpPr>
          <p:cNvPr id="20"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西北工业大学教授，博士生导师，长江学者特聘教授，国家万人计划科技创新领军人才。</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51496" y="4642944"/>
            <a:ext cx="212399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李晖晖</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p>
        </p:txBody>
      </p:sp>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蔡晓妍</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西北工业大学助理研究员，工学博士，硕士生导师。</a:t>
            </a:r>
          </a:p>
        </p:txBody>
      </p:sp>
      <p:pic>
        <p:nvPicPr>
          <p:cNvPr id="18" name="图片 17"/>
          <p:cNvPicPr/>
          <p:nvPr/>
        </p:nvPicPr>
        <p:blipFill>
          <a:blip r:embed="rId2" cstate="print">
            <a:extLst>
              <a:ext uri="{28A0092B-C50C-407E-A947-70E740481C1C}">
                <a14:useLocalDpi xmlns:a14="http://schemas.microsoft.com/office/drawing/2010/main" val="0"/>
              </a:ext>
            </a:extLst>
          </a:blip>
          <a:stretch>
            <a:fillRect/>
          </a:stretch>
        </p:blipFill>
        <p:spPr>
          <a:xfrm>
            <a:off x="4910268" y="1711888"/>
            <a:ext cx="2124000" cy="2916000"/>
          </a:xfrm>
          <a:prstGeom prst="rect">
            <a:avLst/>
          </a:prstGeom>
        </p:spPr>
      </p:pic>
      <p:pic>
        <p:nvPicPr>
          <p:cNvPr id="20" name="图片 19"/>
          <p:cNvPicPr/>
          <p:nvPr/>
        </p:nvPicPr>
        <p:blipFill>
          <a:blip r:embed="rId3" cstate="print">
            <a:extLst>
              <a:ext uri="{28A0092B-C50C-407E-A947-70E740481C1C}">
                <a14:useLocalDpi xmlns:a14="http://schemas.microsoft.com/office/drawing/2010/main" val="0"/>
              </a:ext>
            </a:extLst>
          </a:blip>
          <a:stretch>
            <a:fillRect/>
          </a:stretch>
        </p:blipFill>
        <p:spPr>
          <a:xfrm>
            <a:off x="1448245" y="1711887"/>
            <a:ext cx="2124000" cy="2916000"/>
          </a:xfrm>
          <a:prstGeom prst="rect">
            <a:avLst/>
          </a:prstGeom>
        </p:spPr>
      </p:pic>
      <p:sp>
        <p:nvSpPr>
          <p:cNvPr id="19"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赵天云</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p:nvPr/>
        </p:nvPicPr>
        <p:blipFill rotWithShape="1">
          <a:blip r:embed="rId4" cstate="print">
            <a:extLst>
              <a:ext uri="{28A0092B-C50C-407E-A947-70E740481C1C}">
                <a14:useLocalDpi xmlns:a14="http://schemas.microsoft.com/office/drawing/2010/main" val="0"/>
              </a:ext>
            </a:extLst>
          </a:blip>
          <a:srcRect b="15545"/>
          <a:stretch>
            <a:fillRect/>
          </a:stretch>
        </p:blipFill>
        <p:spPr>
          <a:xfrm>
            <a:off x="8610470" y="1686061"/>
            <a:ext cx="2124000" cy="2916000"/>
          </a:xfrm>
          <a:prstGeom prst="rect">
            <a:avLst/>
          </a:prstGeom>
        </p:spPr>
      </p:pic>
      <p:sp>
        <p:nvSpPr>
          <p:cNvPr id="17" name="TextBox 32"/>
          <p:cNvSpPr txBox="1"/>
          <p:nvPr/>
        </p:nvSpPr>
        <p:spPr>
          <a:xfrm>
            <a:off x="400952"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方向三：主要研究人员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22</a:t>
            </a:fld>
            <a:endParaRPr lang="zh-CN" altLang="en-US"/>
          </a:p>
        </p:txBody>
      </p:sp>
      <p:sp>
        <p:nvSpPr>
          <p:cNvPr id="12" name="TextBox 2"/>
          <p:cNvSpPr txBox="1"/>
          <p:nvPr/>
        </p:nvSpPr>
        <p:spPr>
          <a:xfrm>
            <a:off x="431794" y="2093279"/>
            <a:ext cx="5627135"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指导形式：</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团队集中管理</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课题组导师具体指导</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TextBox 2"/>
          <p:cNvSpPr txBox="1"/>
          <p:nvPr/>
        </p:nvSpPr>
        <p:spPr>
          <a:xfrm>
            <a:off x="431794" y="4540846"/>
            <a:ext cx="5627136"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科研平台：</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高性能计算工作站</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20</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余台</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无人机、眼动仪、</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EEG</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等多种实验验证平台</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TextBox 2"/>
          <p:cNvSpPr txBox="1"/>
          <p:nvPr/>
        </p:nvSpPr>
        <p:spPr>
          <a:xfrm>
            <a:off x="431794" y="3350579"/>
            <a:ext cx="5627135"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联合培养：</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团队教师和国外联合培养</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团队教师和企业联合培养</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TextBox 2"/>
          <p:cNvSpPr txBox="1"/>
          <p:nvPr/>
        </p:nvSpPr>
        <p:spPr>
          <a:xfrm>
            <a:off x="431793" y="914165"/>
            <a:ext cx="5627136"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招生规模：</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每年硕士生：</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30~40</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名</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每年博士生：</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10~15</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名</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TextBox 79"/>
          <p:cNvSpPr txBox="1"/>
          <p:nvPr/>
        </p:nvSpPr>
        <p:spPr>
          <a:xfrm>
            <a:off x="273052" y="5866832"/>
            <a:ext cx="11719913" cy="497316"/>
          </a:xfrm>
          <a:prstGeom prst="rect">
            <a:avLst/>
          </a:prstGeom>
          <a:noFill/>
        </p:spPr>
        <p:txBody>
          <a:bodyPr wrap="square" rtlCol="0">
            <a:spAutoFit/>
          </a:bodyPr>
          <a:lstStyle/>
          <a:p>
            <a:pPr indent="457200">
              <a:lnSpc>
                <a:spcPct val="120000"/>
              </a:lnSpc>
            </a:pP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团队已培养全国百篇优博提名</a:t>
            </a:r>
            <a:r>
              <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人，陕西省优博</a:t>
            </a:r>
            <a:r>
              <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4</a:t>
            </a: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人，学生出国联合培养</a:t>
            </a:r>
            <a:r>
              <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14</a:t>
            </a: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a:t>
            </a:r>
            <a:endPar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6117" y="3173279"/>
            <a:ext cx="1620000" cy="2160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632" y="3167537"/>
            <a:ext cx="1620000" cy="2160000"/>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6310"/>
          <a:stretch>
            <a:fillRect/>
          </a:stretch>
        </p:blipFill>
        <p:spPr>
          <a:xfrm>
            <a:off x="9227126" y="3175101"/>
            <a:ext cx="2698267" cy="2160000"/>
          </a:xfrm>
          <a:prstGeom prst="rect">
            <a:avLst/>
          </a:prstGeom>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12826"/>
          <a:stretch>
            <a:fillRect/>
          </a:stretch>
        </p:blipFill>
        <p:spPr>
          <a:xfrm>
            <a:off x="3777671" y="914165"/>
            <a:ext cx="2510608" cy="2160000"/>
          </a:xfrm>
          <a:prstGeom prst="rect">
            <a:avLst/>
          </a:prstGeom>
        </p:spPr>
      </p:pic>
      <p:pic>
        <p:nvPicPr>
          <p:cNvPr id="10" name="图片 9"/>
          <p:cNvPicPr>
            <a:picLocks noChangeAspect="1"/>
          </p:cNvPicPr>
          <p:nvPr/>
        </p:nvPicPr>
        <p:blipFill rotWithShape="1">
          <a:blip r:embed="rId7" cstate="print">
            <a:extLst>
              <a:ext uri="{28A0092B-C50C-407E-A947-70E740481C1C}">
                <a14:useLocalDpi xmlns:a14="http://schemas.microsoft.com/office/drawing/2010/main" val="0"/>
              </a:ext>
            </a:extLst>
          </a:blip>
          <a:srcRect l="1347" r="5648"/>
          <a:stretch>
            <a:fillRect/>
          </a:stretch>
        </p:blipFill>
        <p:spPr>
          <a:xfrm>
            <a:off x="9236361" y="914165"/>
            <a:ext cx="2678545" cy="2160000"/>
          </a:xfrm>
          <a:prstGeom prst="rect">
            <a:avLst/>
          </a:prstGeom>
        </p:spPr>
      </p:pic>
      <p:pic>
        <p:nvPicPr>
          <p:cNvPr id="2050" name="Picture 2" descr="https://zdw-nwpu.github.io/dingwenz.github.com/img/Dingwen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434" r="4213" b="2464"/>
          <a:stretch>
            <a:fillRect/>
          </a:stretch>
        </p:blipFill>
        <p:spPr bwMode="auto">
          <a:xfrm>
            <a:off x="6422127" y="904271"/>
            <a:ext cx="2670445" cy="21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665" y="1028132"/>
            <a:ext cx="11719913" cy="3192780"/>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研究团队在人工智能和图像处理领域有着良好声誉，与国内外学术界和产业界有着广泛的合作交流。</a:t>
            </a:r>
            <a:r>
              <a:rPr lang="zh-CN" altLang="en-US"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毕业生有很好的就业和发展机会</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。目前团队毕业生去向主要是以下几方面</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国内外知名大学及研究机构深造和工作；</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国内大型互联网企业：如百度、阿里、腾讯、滴滴等；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国内顶尖科研院所：如航天五院，南京</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14</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所，航空</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618</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所，电科院等；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其他国内新兴高科技企业和大型央企：如小米、海康威视、</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OPPO</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、联影智能等。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pic>
        <p:nvPicPr>
          <p:cNvPr id="2050" name="Picture 2" descr="https://encrypted-tbn0.gstatic.com/images?q=tbn:ANd9GcSoCpAHn157jJ-Kj1Jpn_jmSMHKaFOdoSgKt4YOzX1vix8F87DfNQ&amp;s"/>
          <p:cNvPicPr>
            <a:picLocks noChangeAspect="1" noChangeArrowheads="1"/>
          </p:cNvPicPr>
          <p:nvPr/>
        </p:nvPicPr>
        <p:blipFill rotWithShape="1">
          <a:blip r:embed="rId3">
            <a:extLst>
              <a:ext uri="{28A0092B-C50C-407E-A947-70E740481C1C}">
                <a14:useLocalDpi xmlns:a14="http://schemas.microsoft.com/office/drawing/2010/main" val="0"/>
              </a:ext>
            </a:extLst>
          </a:blip>
          <a:srcRect l="6581" t="25927" b="23561"/>
          <a:stretch>
            <a:fillRect/>
          </a:stretch>
        </p:blipFill>
        <p:spPr bwMode="auto">
          <a:xfrm>
            <a:off x="3968774" y="-2133599"/>
            <a:ext cx="6623026"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ic2.zhimg.com/3c893255401e6d714def42e176c09f56_1200x5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519" y="4833504"/>
            <a:ext cx="199152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hikvision.com/uploads/3c56a8ce-c1d3-427d-8413-65387a1bb3ad/1904100758315831.jpg"/>
          <p:cNvPicPr>
            <a:picLocks noChangeAspect="1" noChangeArrowheads="1"/>
          </p:cNvPicPr>
          <p:nvPr/>
        </p:nvPicPr>
        <p:blipFill rotWithShape="1">
          <a:blip r:embed="rId5">
            <a:extLst>
              <a:ext uri="{28A0092B-C50C-407E-A947-70E740481C1C}">
                <a14:useLocalDpi xmlns:a14="http://schemas.microsoft.com/office/drawing/2010/main" val="0"/>
              </a:ext>
            </a:extLst>
          </a:blip>
          <a:srcRect t="25705" b="18573"/>
          <a:stretch>
            <a:fillRect/>
          </a:stretch>
        </p:blipFill>
        <p:spPr bwMode="auto">
          <a:xfrm>
            <a:off x="9506674" y="4915652"/>
            <a:ext cx="24765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相关图片"/>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6255" b="21766"/>
          <a:stretch>
            <a:fillRect/>
          </a:stretch>
        </p:blipFill>
        <p:spPr bwMode="auto">
          <a:xfrm>
            <a:off x="2425492" y="4883401"/>
            <a:ext cx="3060000" cy="1066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mms.businesswire.com/media/20190911005361/zh-CN/674555/23/AlibabaLogo_%E7%9B%B4%E5%BC%8F%E6%A0%87%E5%87%86%E4%B8%AD%E8%8B%B1%E7%89%88_croppe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66442" y="4908302"/>
            <a:ext cx="206698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pic2.zhimg.com/v2-1c4d69e14d5ac4d006494a585749f38a_1200x5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77789" y="4914901"/>
            <a:ext cx="2160000" cy="108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24</a:t>
            </a:fld>
            <a:endParaRPr lang="zh-CN" altLang="en-US"/>
          </a:p>
        </p:txBody>
      </p:sp>
      <p:sp>
        <p:nvSpPr>
          <p:cNvPr id="4" name="矩形 3"/>
          <p:cNvSpPr/>
          <p:nvPr/>
        </p:nvSpPr>
        <p:spPr>
          <a:xfrm>
            <a:off x="3608845" y="1942409"/>
            <a:ext cx="4801315" cy="1015663"/>
          </a:xfrm>
          <a:prstGeom prst="rect">
            <a:avLst/>
          </a:prstGeom>
          <a:noFill/>
        </p:spPr>
        <p:txBody>
          <a:bodyPr wrap="none" lIns="91440" tIns="45720" rIns="91440" bIns="45720">
            <a:spAutoFit/>
          </a:bodyPr>
          <a:lstStyle/>
          <a:p>
            <a:pPr algn="ctr"/>
            <a:r>
              <a:rPr lang="zh-CN" altLang="en-US" sz="6000" dirty="0">
                <a:ln w="0"/>
                <a:solidFill>
                  <a:srgbClr val="4F59D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rPr>
              <a:t>欢迎各位同学</a:t>
            </a:r>
          </a:p>
        </p:txBody>
      </p:sp>
      <p:sp>
        <p:nvSpPr>
          <p:cNvPr id="6" name="矩形 5"/>
          <p:cNvSpPr/>
          <p:nvPr/>
        </p:nvSpPr>
        <p:spPr>
          <a:xfrm>
            <a:off x="1318261" y="3646957"/>
            <a:ext cx="10469880" cy="922020"/>
          </a:xfrm>
          <a:prstGeom prst="rect">
            <a:avLst/>
          </a:prstGeom>
          <a:noFill/>
        </p:spPr>
        <p:txBody>
          <a:bodyPr wrap="none" lIns="91440" tIns="45720" rIns="91440" bIns="45720">
            <a:spAutoFit/>
          </a:bodyPr>
          <a:lstStyle/>
          <a:p>
            <a:pPr algn="ctr"/>
            <a:r>
              <a:rPr lang="zh-CN" altLang="en-US" sz="5400" dirty="0">
                <a:ln w="0"/>
                <a:solidFill>
                  <a:srgbClr val="4F59D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rPr>
              <a:t>加入我们团队共同创建辉煌未来！</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25</a:t>
            </a:fld>
            <a:endParaRPr lang="zh-CN" altLang="en-US"/>
          </a:p>
        </p:txBody>
      </p:sp>
      <p:sp>
        <p:nvSpPr>
          <p:cNvPr id="3" name="TextBox 32"/>
          <p:cNvSpPr txBox="1"/>
          <p:nvPr/>
        </p:nvSpPr>
        <p:spPr>
          <a:xfrm>
            <a:off x="902" y="2930972"/>
            <a:ext cx="12191098" cy="769441"/>
          </a:xfrm>
          <a:prstGeom prst="rect">
            <a:avLst/>
          </a:prstGeom>
          <a:solidFill>
            <a:srgbClr val="0070C0"/>
          </a:solidFill>
        </p:spPr>
        <p:txBody>
          <a:bodyPr wrap="square" rtlCol="0" anchor="ctr" anchorCtr="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团队教师详细介绍</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a:t>
            </a:r>
          </a:p>
        </p:txBody>
      </p:sp>
      <p:pic>
        <p:nvPicPr>
          <p:cNvPr id="12" name="图片 11"/>
          <p:cNvPicPr/>
          <p:nvPr/>
        </p:nvPicPr>
        <p:blipFill>
          <a:blip r:embed="rId2" cstate="print">
            <a:extLst>
              <a:ext uri="{28A0092B-C50C-407E-A947-70E740481C1C}">
                <a14:useLocalDpi xmlns:a14="http://schemas.microsoft.com/office/drawing/2010/main" val="0"/>
              </a:ext>
            </a:extLst>
          </a:blip>
          <a:stretch>
            <a:fillRect/>
          </a:stretch>
        </p:blipFill>
        <p:spPr>
          <a:xfrm>
            <a:off x="1090295" y="1471930"/>
            <a:ext cx="2000250" cy="2781300"/>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26</a:t>
            </a:fld>
            <a:endParaRPr lang="zh-CN" altLang="en-US">
              <a:ea typeface="微软雅黑" panose="020B0503020204020204" pitchFamily="34" charset="-122"/>
            </a:endParaRPr>
          </a:p>
        </p:txBody>
      </p:sp>
      <p:sp>
        <p:nvSpPr>
          <p:cNvPr id="3" name="矩形 2"/>
          <p:cNvSpPr/>
          <p:nvPr/>
        </p:nvSpPr>
        <p:spPr>
          <a:xfrm>
            <a:off x="3888105" y="1337310"/>
            <a:ext cx="8056245" cy="3293209"/>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团队负责人，</a:t>
            </a:r>
            <a:r>
              <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国家杰青，</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博士生导师。</a:t>
            </a:r>
            <a:r>
              <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陕西省“三五”人才；发表学术论文300多篇，出版专著3部，获授权国家发明专利40余项；获得省部级科技奖励5项。</a:t>
            </a:r>
          </a:p>
          <a:p>
            <a:pPr indent="0" algn="just" fontAlgn="auto">
              <a:spcBef>
                <a:spcPts val="600"/>
              </a:spcBef>
            </a:pP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人工</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智能、</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脑成像分析、遥感</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图像处理</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a:t>
            </a:r>
            <a:endPar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1086289" y="4330461"/>
            <a:ext cx="2016000"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27</a:t>
            </a:fld>
            <a:endParaRPr lang="zh-CN" altLang="en-US">
              <a:ea typeface="微软雅黑" panose="020B0503020204020204" pitchFamily="34" charset="-122"/>
            </a:endParaRPr>
          </a:p>
        </p:txBody>
      </p:sp>
      <p:sp>
        <p:nvSpPr>
          <p:cNvPr id="2" name="矩形 1"/>
          <p:cNvSpPr/>
          <p:nvPr/>
        </p:nvSpPr>
        <p:spPr>
          <a:xfrm>
            <a:off x="3888105" y="1191260"/>
            <a:ext cx="8010525" cy="5247590"/>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团队负责人，长江学者特聘教授，国家万人计划科技创新领军人才，</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IET Fellow</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。在领域顶级国际期刊或会议如：</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Proceedings of the IEEE</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TPAMI</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CVPR</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ICCV</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MICCAI</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等发表学术论文百余篇；论文被引用</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1.3</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万余次，同时入选科睿唯安“全球高被引科学家”和爱思唯尔“中国高被引学者”。授权国家发明专利</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20</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余项。担任</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TNNLS</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TCSVT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TMM</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等多个人工智能领域顶级期刊编委，担任领域权威国际会议</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CVPR</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ICPR</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ACCV</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等区域主席。获陕西省科学技术一等奖、教育部自然科学二等奖等多项奖励。</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4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人工智能、多媒体信息处理、模式识别、脑成像分析。</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926" b="2666"/>
          <a:stretch>
            <a:fillRect/>
          </a:stretch>
        </p:blipFill>
        <p:spPr>
          <a:xfrm>
            <a:off x="1086289" y="1509827"/>
            <a:ext cx="2016000" cy="279636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胡新韬</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28</a:t>
            </a:fld>
            <a:endParaRPr lang="zh-CN" altLang="en-US">
              <a:ea typeface="微软雅黑" panose="020B0503020204020204" pitchFamily="34" charset="-122"/>
            </a:endParaRPr>
          </a:p>
        </p:txBody>
      </p:sp>
      <p:sp>
        <p:nvSpPr>
          <p:cNvPr id="3" name="矩形 2"/>
          <p:cNvSpPr/>
          <p:nvPr/>
        </p:nvSpPr>
        <p:spPr>
          <a:xfrm>
            <a:off x="3888105" y="1337310"/>
            <a:ext cx="8010525" cy="3692525"/>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sz="2600" dirty="0">
                <a:solidFill>
                  <a:srgbClr val="0070C0"/>
                </a:solidFill>
                <a:latin typeface="Arial" panose="020B0604020202020204" pitchFamily="34" charset="0"/>
                <a:ea typeface="微软雅黑" panose="020B0503020204020204" pitchFamily="34" charset="-122"/>
                <a:cs typeface="Arial" panose="020B0604020202020204" pitchFamily="34" charset="0"/>
              </a:rPr>
              <a:t>教育部新世纪优秀人才</a:t>
            </a:r>
            <a:r>
              <a:rPr lang="zh-CN" sz="2600" dirty="0">
                <a:solidFill>
                  <a:srgbClr val="0070C0"/>
                </a:solidFill>
                <a:latin typeface="Arial" panose="020B0604020202020204" pitchFamily="34" charset="0"/>
                <a:ea typeface="微软雅黑" panose="020B0503020204020204" pitchFamily="34" charset="-122"/>
                <a:cs typeface="Arial" panose="020B0604020202020204" pitchFamily="34" charset="0"/>
              </a:rPr>
              <a:t>，博士生导师</a:t>
            </a:r>
            <a:r>
              <a:rPr sz="2600" dirty="0">
                <a:solidFill>
                  <a:srgbClr val="0070C0"/>
                </a:solidFill>
                <a:latin typeface="Arial" panose="020B0604020202020204" pitchFamily="34" charset="0"/>
                <a:ea typeface="微软雅黑" panose="020B0503020204020204" pitchFamily="34" charset="-122"/>
                <a:cs typeface="Arial" panose="020B0604020202020204" pitchFamily="34" charset="0"/>
              </a:rPr>
              <a:t>。发表SCI论文30余篇，顶级国际会议35篇，并荣获ACM MM“最佳学生论文”提名奖和MICCAI“青年科学家奖”提名奖，获得国家发明专利授权11项。</a:t>
            </a:r>
            <a:endPar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a:p>
            <a:pPr indent="0" algn="just" fontAlgn="auto">
              <a:spcBef>
                <a:spcPts val="600"/>
              </a:spcBef>
            </a:pP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类脑智能、脑成像分析</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、人工智能算法</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a:t>
            </a:r>
          </a:p>
        </p:txBody>
      </p:sp>
      <p:pic>
        <p:nvPicPr>
          <p:cNvPr id="24" name="图片 23"/>
          <p:cNvPicPr/>
          <p:nvPr/>
        </p:nvPicPr>
        <p:blipFill>
          <a:blip r:embed="rId2" cstate="print">
            <a:extLst>
              <a:ext uri="{28A0092B-C50C-407E-A947-70E740481C1C}">
                <a14:useLocalDpi xmlns:a14="http://schemas.microsoft.com/office/drawing/2010/main" val="0"/>
              </a:ext>
            </a:extLst>
          </a:blip>
          <a:stretch>
            <a:fillRect/>
          </a:stretch>
        </p:blipFill>
        <p:spPr>
          <a:xfrm>
            <a:off x="1070610" y="1435735"/>
            <a:ext cx="2006600" cy="28568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程 塨</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西北工业大学研究员，工学博士，博士生导师。</a:t>
            </a:r>
          </a:p>
        </p:txBody>
      </p:sp>
      <p:sp>
        <p:nvSpPr>
          <p:cNvPr id="3" name="矩形 2"/>
          <p:cNvSpPr/>
          <p:nvPr/>
        </p:nvSpPr>
        <p:spPr>
          <a:xfrm>
            <a:off x="3888105" y="1140460"/>
            <a:ext cx="8010525" cy="5247590"/>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入选陕西省青年科技新星和我校翱翔新星，博士生导师。在领域顶刊和顶会如</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Proceedings of the IEEE</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TPAMI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TIP</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CVPR</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等发表论文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余篇论文入选</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ESI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高被引论文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热点论文，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Google </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学术引用</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4700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余次。主持</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余项省部级以上科研项目。获得</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2017</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年教育部自然科学奖二等奖</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(3/5)</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和</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年陕西省科学技术奖一等奖</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(4/8)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，获得</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GRSL 2017&amp;2018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年度最佳审稿人奖以及</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JSTARS 2018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年度最佳审稿人奖。担任</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GRSM</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JMASS</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JSTARS</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等多个</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期刊的副编辑</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客座编辑。</a:t>
            </a:r>
            <a:endParaRPr sz="26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sz="24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深度学习、计算机视觉、高分辨率遥感图像理解。</a:t>
            </a:r>
          </a:p>
        </p:txBody>
      </p:sp>
      <p:pic>
        <p:nvPicPr>
          <p:cNvPr id="26" name="图片 25"/>
          <p:cNvPicPr/>
          <p:nvPr/>
        </p:nvPicPr>
        <p:blipFill>
          <a:blip r:embed="rId2" cstate="print">
            <a:extLst>
              <a:ext uri="{28A0092B-C50C-407E-A947-70E740481C1C}">
                <a14:useLocalDpi xmlns:a14="http://schemas.microsoft.com/office/drawing/2010/main" val="0"/>
              </a:ext>
            </a:extLst>
          </a:blip>
          <a:stretch>
            <a:fillRect/>
          </a:stretch>
        </p:blipFill>
        <p:spPr>
          <a:xfrm>
            <a:off x="1102995" y="1501140"/>
            <a:ext cx="1946910" cy="27768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0" name="Rectangle 76">
            <a:extLst>
              <a:ext uri="{FF2B5EF4-FFF2-40B4-BE49-F238E27FC236}">
                <a16:creationId xmlns:a16="http://schemas.microsoft.com/office/drawing/2014/main" id="{6C2997EE-0889-44C3-AC0D-18F26AC9AA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图片 49">
            <a:extLst>
              <a:ext uri="{FF2B5EF4-FFF2-40B4-BE49-F238E27FC236}">
                <a16:creationId xmlns:a16="http://schemas.microsoft.com/office/drawing/2014/main" id="{E2A479F4-F7B8-4F12-85D8-418AAC15FAD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1" t="3201" r="-13480" b="-1621"/>
          <a:stretch/>
        </p:blipFill>
        <p:spPr>
          <a:xfrm>
            <a:off x="20" y="10"/>
            <a:ext cx="7854131" cy="3887882"/>
          </a:xfrm>
          <a:prstGeom prst="rect">
            <a:avLst/>
          </a:prstGeom>
          <a:ln>
            <a:noFill/>
          </a:ln>
          <a:effectLst>
            <a:softEdge rad="112500"/>
          </a:effectLst>
        </p:spPr>
      </p:pic>
      <p:pic>
        <p:nvPicPr>
          <p:cNvPr id="6" name="图片 5">
            <a:extLst>
              <a:ext uri="{FF2B5EF4-FFF2-40B4-BE49-F238E27FC236}">
                <a16:creationId xmlns:a16="http://schemas.microsoft.com/office/drawing/2014/main" id="{0F79B460-F58A-4F59-8DBD-AFE03A0F2BA3}"/>
              </a:ext>
            </a:extLst>
          </p:cNvPr>
          <p:cNvPicPr>
            <a:picLocks noChangeAspect="1"/>
          </p:cNvPicPr>
          <p:nvPr/>
        </p:nvPicPr>
        <p:blipFill rotWithShape="1">
          <a:blip r:embed="rId4">
            <a:extLst>
              <a:ext uri="{28A0092B-C50C-407E-A947-70E740481C1C}">
                <a14:useLocalDpi xmlns:a14="http://schemas.microsoft.com/office/drawing/2010/main" val="0"/>
              </a:ext>
            </a:extLst>
          </a:blip>
          <a:srcRect t="3847" r="3" b="3"/>
          <a:stretch/>
        </p:blipFill>
        <p:spPr>
          <a:xfrm>
            <a:off x="6533150" y="10"/>
            <a:ext cx="5658851"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Picture 2" descr="C:\Documents and Settings\Administrator\桌面\20130301101145850.jpg"/>
          <p:cNvPicPr>
            <a:picLocks noChangeAspect="1" noChangeArrowheads="1"/>
          </p:cNvPicPr>
          <p:nvPr/>
        </p:nvPicPr>
        <p:blipFill rotWithShape="1">
          <a:blip r:embed="rId5">
            <a:extLst/>
          </a:blip>
          <a:srcRect t="18181" b="671"/>
          <a:stretch/>
        </p:blipFill>
        <p:spPr bwMode="auto">
          <a:xfrm>
            <a:off x="3914775" y="3887894"/>
            <a:ext cx="8277225" cy="2970106"/>
          </a:xfrm>
          <a:custGeom>
            <a:avLst/>
            <a:gdLst/>
            <a:ahLst/>
            <a:cxnLst/>
            <a:rect l="l" t="t" r="r" b="b"/>
            <a:pathLst>
              <a:path w="8009991" h="2970106">
                <a:moveTo>
                  <a:pt x="1376648" y="0"/>
                </a:moveTo>
                <a:lnTo>
                  <a:pt x="8009991" y="0"/>
                </a:lnTo>
                <a:lnTo>
                  <a:pt x="8009991" y="2970106"/>
                </a:lnTo>
                <a:lnTo>
                  <a:pt x="0" y="2970106"/>
                </a:lnTo>
                <a:close/>
              </a:path>
            </a:pathLst>
          </a:custGeom>
          <a:noFill/>
        </p:spPr>
      </p:pic>
      <p:pic>
        <p:nvPicPr>
          <p:cNvPr id="5122" name="Picture 2" descr="https://qqpublic.qpic.cn/qq_public/0/0-2484799447-D41D8CD98F00B204E9800998ECF8427E/900"/>
          <p:cNvPicPr>
            <a:picLocks noChangeAspect="1" noChangeArrowheads="1"/>
          </p:cNvPicPr>
          <p:nvPr/>
        </p:nvPicPr>
        <p:blipFill rotWithShape="1">
          <a:blip r:embed="rId6">
            <a:extLst>
              <a:ext uri="{28A0092B-C50C-407E-A947-70E740481C1C}">
                <a14:useLocalDpi xmlns:a14="http://schemas.microsoft.com/office/drawing/2010/main" val="0"/>
              </a:ext>
            </a:extLst>
          </a:blip>
          <a:srcRect l="19202" t="10095" r="480" b="1149"/>
          <a:stretch/>
        </p:blipFill>
        <p:spPr bwMode="auto">
          <a:xfrm>
            <a:off x="-2" y="3887893"/>
            <a:ext cx="5534027" cy="3265381"/>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51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41653" y="1390232"/>
            <a:ext cx="3205539"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微软雅黑" panose="020B0503020204020204" pitchFamily="34" charset="-122"/>
              </a:rPr>
              <a:t>30</a:t>
            </a:fld>
            <a:endParaRPr lang="zh-CN" altLang="en-US">
              <a:solidFill>
                <a:prstClr val="black">
                  <a:tint val="75000"/>
                </a:prstClr>
              </a:solidFill>
              <a:ea typeface="微软雅黑" panose="020B0503020204020204" pitchFamily="34" charset="-122"/>
            </a:endParaRPr>
          </a:p>
        </p:txBody>
      </p:sp>
      <p:sp>
        <p:nvSpPr>
          <p:cNvPr id="3" name="矩形 2"/>
          <p:cNvSpPr/>
          <p:nvPr/>
        </p:nvSpPr>
        <p:spPr>
          <a:xfrm>
            <a:off x="3562349" y="918210"/>
            <a:ext cx="8553451" cy="5324535"/>
          </a:xfrm>
          <a:prstGeom prst="rect">
            <a:avLst/>
          </a:prstGeom>
        </p:spPr>
        <p:txBody>
          <a:bodyPr wrap="square">
            <a:spAutoFit/>
          </a:bodyPr>
          <a:lstStyle/>
          <a:p>
            <a:r>
              <a:rPr lang="zh-CN" altLang="en-US" sz="2800" b="1" dirty="0">
                <a:solidFill>
                  <a:prstClr val="black">
                    <a:lumMod val="65000"/>
                    <a:lumOff val="35000"/>
                  </a:prstClr>
                </a:solidFill>
                <a:latin typeface="Arail"/>
                <a:ea typeface="微软雅黑" panose="020B0503020204020204" pitchFamily="34" charset="-122"/>
              </a:rPr>
              <a:t>个人简介：</a:t>
            </a:r>
            <a:endParaRPr lang="en-US" altLang="zh-CN" sz="2000" b="1" dirty="0">
              <a:solidFill>
                <a:prstClr val="black">
                  <a:lumMod val="65000"/>
                  <a:lumOff val="35000"/>
                </a:prstClr>
              </a:solidFill>
              <a:latin typeface="Arail"/>
              <a:ea typeface="微软雅黑" panose="020B0503020204020204" pitchFamily="34" charset="-122"/>
            </a:endParaRPr>
          </a:p>
          <a:p>
            <a:pPr indent="446405"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​围绕材料与航天两大领域， 聚焦大数据和人工智能两大方向开展前沿研究与工程应用，主持国家级项目</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13</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项，科研经费到款千万、科研设备配备精良，发表高水平学术</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多篇、申请授权国家发明专利</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11</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项，取得了系列创新性和工程应用成果。与</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国内行业领袖单位建立深度合作关系</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endPar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46405"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受邀担任</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JW</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科技委“航空</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XXX</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系统重点项目”专家组成员，</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ZB</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发展部领域装备专家组成员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JH</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人工智能领域专家库成员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JH</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装备评标专家库成员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，空装***装备</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专家组成员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，陆军研究院***研究所专家组成员。</a:t>
            </a:r>
            <a:endPar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endParaRPr>
          </a:p>
          <a:p>
            <a:pPr algn="just">
              <a:spcBef>
                <a:spcPts val="600"/>
              </a:spcBef>
            </a:pPr>
            <a:r>
              <a:rPr lang="zh-CN" altLang="en-US" sz="2800" b="1" dirty="0">
                <a:solidFill>
                  <a:prstClr val="black">
                    <a:lumMod val="65000"/>
                    <a:lumOff val="35000"/>
                  </a:prstClr>
                </a:solidFill>
                <a:latin typeface="Arail"/>
                <a:ea typeface="微软雅黑" panose="020B0503020204020204" pitchFamily="34" charset="-122"/>
                <a:sym typeface="+mn-ea"/>
              </a:rPr>
              <a:t>研究方向：</a:t>
            </a:r>
            <a:endParaRPr lang="zh-CN" altLang="en-US" sz="1600" b="1" dirty="0">
              <a:solidFill>
                <a:prstClr val="black">
                  <a:lumMod val="65000"/>
                  <a:lumOff val="35000"/>
                </a:prstClr>
              </a:solidFill>
              <a:latin typeface="Arail"/>
              <a:ea typeface="微软雅黑" panose="020B0503020204020204" pitchFamily="34" charset="-122"/>
              <a:sym typeface="+mn-ea"/>
            </a:endParaRPr>
          </a:p>
          <a:p>
            <a:pPr indent="444500" algn="just">
              <a:spcBef>
                <a:spcPts val="600"/>
              </a:spcBef>
            </a:pPr>
            <a:r>
              <a:rPr lang="zh-CN" altLang="en-US" sz="2400" dirty="0">
                <a:solidFill>
                  <a:srgbClr val="0070C0"/>
                </a:solidFill>
                <a:latin typeface="Arail"/>
                <a:ea typeface="微软雅黑" panose="020B0503020204020204" pitchFamily="34" charset="-122"/>
                <a:cs typeface="黑体" panose="02010609060101010101" pitchFamily="49" charset="-122"/>
              </a:rPr>
              <a:t>人工智能、图形图像的处理、大数据管理与智能监测、数据可视化应用</a:t>
            </a:r>
            <a:r>
              <a:rPr lang="zh-CN" altLang="en-US" sz="2400" dirty="0">
                <a:solidFill>
                  <a:srgbClr val="0070C0"/>
                </a:solidFill>
                <a:latin typeface="Arail"/>
                <a:ea typeface="微软雅黑" panose="020B0503020204020204" pitchFamily="34" charset="-122"/>
                <a:cs typeface="黑体" panose="02010609060101010101" pitchFamily="49" charset="-122"/>
                <a:sym typeface="+mn-ea"/>
              </a:rPr>
              <a:t>。</a:t>
            </a:r>
            <a:r>
              <a:rPr lang="zh-CN" altLang="en-US" sz="2400" dirty="0">
                <a:solidFill>
                  <a:srgbClr val="0070C0"/>
                </a:solidFill>
                <a:latin typeface="Arail"/>
                <a:ea typeface="微软雅黑" panose="020B0503020204020204" pitchFamily="34" charset="-122"/>
                <a:cs typeface="黑体" panose="02010609060101010101" pitchFamily="49" charset="-122"/>
              </a:rPr>
              <a:t>高分辨率光电探测，材料基因组等。</a:t>
            </a:r>
            <a:r>
              <a:rPr lang="zh-CN" altLang="en-US" sz="2400" b="1" dirty="0">
                <a:solidFill>
                  <a:srgbClr val="0070C0"/>
                </a:solidFill>
                <a:latin typeface="Arail"/>
                <a:ea typeface="微软雅黑" panose="020B0503020204020204" pitchFamily="34" charset="-122"/>
                <a:cs typeface="黑体" panose="02010609060101010101" pitchFamily="49" charset="-122"/>
              </a:rPr>
              <a:t> </a:t>
            </a:r>
            <a:endParaRPr lang="en-US" altLang="zh-CN" sz="2400" b="1" dirty="0">
              <a:solidFill>
                <a:srgbClr val="0070C0"/>
              </a:solidFill>
              <a:latin typeface="Arail"/>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974423" y="1390232"/>
            <a:ext cx="2124000" cy="2916000"/>
          </a:xfrm>
          <a:prstGeom prst="rect">
            <a:avLst/>
          </a:prstGeom>
        </p:spPr>
      </p:pic>
      <p:sp>
        <p:nvSpPr>
          <p:cNvPr id="9" name="Rectangle 8"/>
          <p:cNvSpPr>
            <a:spLocks noChangeArrowheads="1"/>
          </p:cNvSpPr>
          <p:nvPr/>
        </p:nvSpPr>
        <p:spPr bwMode="auto">
          <a:xfrm>
            <a:off x="974423" y="430623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杨 宁</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赵天云</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31</a:t>
            </a:fld>
            <a:endParaRPr lang="zh-CN" altLang="en-US">
              <a:ea typeface="微软雅黑" panose="020B0503020204020204" pitchFamily="34" charset="-122"/>
            </a:endParaRPr>
          </a:p>
        </p:txBody>
      </p:sp>
      <p:sp>
        <p:nvSpPr>
          <p:cNvPr id="3" name="矩形 2"/>
          <p:cNvSpPr/>
          <p:nvPr/>
        </p:nvSpPr>
        <p:spPr>
          <a:xfrm>
            <a:off x="3888105" y="1337310"/>
            <a:ext cx="8010525" cy="4955203"/>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工学博士，副教授，西工大长三角研究院精密光电稳定平台及智能感知技术研究团队负责人。</a:t>
            </a:r>
            <a:endPar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indent="444500" algn="just">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主持航空基金、陕西省社发攻关项目、校基础研究基金、武器装备技术改造、国防预研合作等科研项目</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项，承担国家科技重大专项技术支撑项目</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项；参与国家自然基金、总装国防预研等科研项目</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项；申请职务发明专利</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项；发表学术论文</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24</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篇，其中</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SCI/EI</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收录</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17</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篇。</a:t>
            </a:r>
            <a:endPar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无人系统智能感知技术，智能机器人及</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SLAM</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技术，图像处理与信息融合技术，模式识别与自主控制技术，专用芯片设计</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(SOC)</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及嵌入式系统</a:t>
            </a:r>
            <a:r>
              <a:rPr 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pic>
        <p:nvPicPr>
          <p:cNvPr id="9" name="图片 8"/>
          <p:cNvPicPr/>
          <p:nvPr/>
        </p:nvPicPr>
        <p:blipFill rotWithShape="1">
          <a:blip r:embed="rId2" cstate="print">
            <a:extLst>
              <a:ext uri="{28A0092B-C50C-407E-A947-70E740481C1C}">
                <a14:useLocalDpi xmlns:a14="http://schemas.microsoft.com/office/drawing/2010/main" val="0"/>
              </a:ext>
            </a:extLst>
          </a:blip>
          <a:srcRect b="15545"/>
          <a:stretch>
            <a:fillRect/>
          </a:stretch>
        </p:blipFill>
        <p:spPr>
          <a:xfrm>
            <a:off x="987482" y="1457925"/>
            <a:ext cx="2118025" cy="281214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115737"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李晖晖</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32</a:t>
            </a:fld>
            <a:endParaRPr lang="zh-CN" altLang="en-US">
              <a:ea typeface="微软雅黑" panose="020B0503020204020204" pitchFamily="34" charset="-122"/>
            </a:endParaRPr>
          </a:p>
        </p:txBody>
      </p:sp>
      <p:sp>
        <p:nvSpPr>
          <p:cNvPr id="2" name="矩形 1"/>
          <p:cNvSpPr/>
          <p:nvPr/>
        </p:nvSpPr>
        <p:spPr>
          <a:xfrm>
            <a:off x="927100" y="1477645"/>
            <a:ext cx="2101851" cy="278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ea typeface="微软雅黑" panose="020B0503020204020204" pitchFamily="34" charset="-122"/>
              </a:rPr>
              <a:t>照片</a:t>
            </a:r>
          </a:p>
        </p:txBody>
      </p:sp>
      <p:sp>
        <p:nvSpPr>
          <p:cNvPr id="3" name="矩形 2"/>
          <p:cNvSpPr/>
          <p:nvPr/>
        </p:nvSpPr>
        <p:spPr>
          <a:xfrm>
            <a:off x="3888105" y="1337310"/>
            <a:ext cx="8010525" cy="4862870"/>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714375"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自动化学院副教授，工学博士，硕士生导师</a:t>
            </a:r>
            <a:r>
              <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a:t>
            </a:r>
            <a:endParaRPr 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a:p>
            <a:pPr indent="714375"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承担</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国家自然科学基金项目</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教育部博士点新教师基金项目</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、航空基金等多个项目。发表论文</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30</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余篇，其中</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SCI</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索引</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3</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篇，</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EI</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索引</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20</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余篇，</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ISTP</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索引</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4</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篇；出版论著</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本；获得发明专利授权</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7</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项，获得软件著作权登记</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4</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项；获国防技术发明奖三等奖</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项。发表论文曾</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获第一届“大珩杯”光学期刊优秀论文奖</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及</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中国百篇最具影响力的论文之一。</a:t>
            </a:r>
            <a:endPar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计算机视觉、图像处理、机器学习、人工智能</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101" y="1477645"/>
            <a:ext cx="2101850" cy="27832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蔡晓妍</a:t>
            </a:r>
            <a:endParaRPr lang="en-US" altLang="zh-CN" b="1" dirty="0">
              <a:solidFill>
                <a:schemeClr val="bg1"/>
              </a:solidFill>
              <a:latin typeface="Arial" panose="020B0604020202020204" pitchFamily="34" charset="0"/>
              <a:ea typeface="微软雅黑" panose="020B0503020204020204" pitchFamily="34" charset="-122"/>
            </a:endParaRPr>
          </a:p>
          <a:p>
            <a:pPr algn="ct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西北工业大学副教授，工学博士，硕士生导师。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33</a:t>
            </a:fld>
            <a:endParaRPr lang="zh-CN" altLang="en-US">
              <a:latin typeface="Arial" panose="020B0604020202020204" pitchFamily="34" charset="0"/>
              <a:ea typeface="微软雅黑" panose="020B0503020204020204" pitchFamily="34" charset="-122"/>
            </a:endParaRPr>
          </a:p>
        </p:txBody>
      </p:sp>
      <p:sp>
        <p:nvSpPr>
          <p:cNvPr id="2" name="矩形 1"/>
          <p:cNvSpPr/>
          <p:nvPr/>
        </p:nvSpPr>
        <p:spPr>
          <a:xfrm>
            <a:off x="927100" y="1477645"/>
            <a:ext cx="2239645" cy="278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照片</a:t>
            </a:r>
          </a:p>
        </p:txBody>
      </p:sp>
      <p:sp>
        <p:nvSpPr>
          <p:cNvPr id="3" name="矩形 2"/>
          <p:cNvSpPr/>
          <p:nvPr/>
        </p:nvSpPr>
        <p:spPr>
          <a:xfrm>
            <a:off x="3888105" y="1337310"/>
            <a:ext cx="8010525" cy="4569460"/>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工学博士，副教授，硕士生导师</a:t>
            </a:r>
            <a:r>
              <a:rPr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endPar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主持国家自然科学基金面上项目、国家自然科学基金青年基金、教育部人文社会科学基金、陕西省自然基础研究计划等科研项目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项；参与国家</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242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信息安全计划项目、陕西省重点研发项目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项；申请发明专利</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4</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项；发表学术论文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23</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收录论文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endParaRPr lang="en-US" alt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endParaRPr>
          </a:p>
          <a:p>
            <a:pPr indent="444500" algn="just">
              <a:spcBef>
                <a:spcPts val="600"/>
              </a:spcBef>
            </a:pP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自然语言处理、信息检索、图像理解（看图说话）</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913214" y="1477645"/>
            <a:ext cx="2246419" cy="27767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张 拓</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西北工业大学副研究员，工学博士，硕士生导师。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34</a:t>
            </a:fld>
            <a:endParaRPr lang="zh-CN" altLang="en-US">
              <a:latin typeface="Arial" panose="020B0604020202020204" pitchFamily="34" charset="0"/>
              <a:ea typeface="微软雅黑" panose="020B0503020204020204" pitchFamily="34" charset="-122"/>
            </a:endParaRPr>
          </a:p>
        </p:txBody>
      </p:sp>
      <p:sp>
        <p:nvSpPr>
          <p:cNvPr id="2" name="矩形 1"/>
          <p:cNvSpPr/>
          <p:nvPr/>
        </p:nvSpPr>
        <p:spPr>
          <a:xfrm>
            <a:off x="927100" y="1477645"/>
            <a:ext cx="2239645" cy="278320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784725"/>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曾于</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年至</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年赴美国佐治亚大学联合培养。获</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年教育部“博士研究生学术新人奖”，</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年“陕西省优秀博士毕业论文”。在包括</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Cerebral Cortex</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Human Brain Mapping</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和等刊物和</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MICCAI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等国际顶级学术会议发表论文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60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余篇。现主持多项国家自然基金，参与多项国家自然基金重点项目，参与获得</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2018</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年陕西省科学技术奖一等奖。承担</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MICCAI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国际会议分会主席、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Frontiers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子刊编委。</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医学图像分析、脑发育、脑进化。</a:t>
            </a:r>
            <a:endParaRPr 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姚西文</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西北工业大学副研究员，工学博士，硕士生导师。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35</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785926"/>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近年来，以第一作者</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通讯作者在领域顶级国际期刊和国际会议如</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TPAMI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TIP</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TGRS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ACM MM</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等发表论文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ESI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高被引和热点论文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Google Scholar</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引用近</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1100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次。授权国家发明专利</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项。主持</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项国家级和省部级科研项目，参与</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项国家级科研项目。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年西北工业大学优秀博士论文获得者。目前担任中国图象图形学学会遥感图像专业委员会委员，</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ISPRS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TGRS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余种国际期刊审稿人。</a:t>
            </a: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深度学习、计算机视觉、遥感图像处理。 </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082511" y="1492282"/>
            <a:ext cx="1996185" cy="276151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杜 磊</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36</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5186035"/>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西安交通大学博士</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印第安纳大学博士后，硕士生导师。主持国家自然科学基金面上项目、青年项目、陕西省自然科学基金面上项目、青年项目、留学人员回国择优资助等</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项项目；以第一作者在领域顶级期刊</a:t>
            </a:r>
            <a:r>
              <a:rPr lang="en-US" altLang="zh-CN" sz="2600" dirty="0" err="1">
                <a:solidFill>
                  <a:srgbClr val="0070C0"/>
                </a:solidFill>
                <a:latin typeface="Arial" panose="020B0604020202020204" pitchFamily="34" charset="0"/>
                <a:ea typeface="微软雅黑" panose="020B0503020204020204" pitchFamily="34" charset="-122"/>
                <a:cs typeface="Times New Roman" panose="02020603050405020304" pitchFamily="18" charset="0"/>
              </a:rPr>
              <a:t>MedIA</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Bioinformatics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TMI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和顶级国际会议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ISMB</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IPMI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ECCB</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MICCAI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等发表学术论文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余篇；授权国家发明专利</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项；担任</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BI2017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BIBM2018</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国际会议分会主席、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BIBM2020 PC Member</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JAI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编委、</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CCF</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生物信息学专委委员。</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模式识别，机器学习，数据挖掘</a:t>
            </a:r>
            <a:r>
              <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080485" y="1445431"/>
            <a:ext cx="1932873" cy="27767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赵世杰</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西北工业大学助理研究员，工学博士，硕士生导师。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37</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5109091"/>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57200" algn="just"/>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近年来，在脑成像分析、人工智能算法等领域发表国际期刊和会议论文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收录</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区及以上</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篇，顶级会议论文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篇，获多媒体处理领域顶级会议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ICME 2016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最佳学生论文提名。主持国家自然科学基金等国家和省部级项目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项，参与自然基金重点项目、国防科技创新特区项目等国家级课题</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a:t>
            </a:r>
            <a:endPar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57200" algn="just"/>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担任</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Frontier in Neuroscience Review Editor</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，医学图像计算机青年研讨会</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(MICS)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执行委员；中国图象图形学会视觉认知与计算专委会委员 。</a:t>
            </a: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脑成像分析、多媒体处理、人工智能算法。</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423" y="1617239"/>
            <a:ext cx="2005200" cy="26736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姚 超</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38</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169410"/>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工学博士，助理教授。</a:t>
            </a:r>
            <a:endPar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主持国家自然科学基金、陕西省自然科学基金、博士后面上项目等科研项目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项；发表学术论文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16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SCI/EI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索引</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15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篇。</a:t>
            </a:r>
          </a:p>
          <a:p>
            <a:pPr indent="444500" algn="just">
              <a:spcBef>
                <a:spcPts val="600"/>
              </a:spcBef>
            </a:pP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机器学习、高维数据处理、人体行为识别、文字识别。</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rotWithShape="1">
          <a:blip r:embed="rId2" cstate="print">
            <a:extLst>
              <a:ext uri="{28A0092B-C50C-407E-A947-70E740481C1C}">
                <a14:useLocalDpi xmlns:a14="http://schemas.microsoft.com/office/drawing/2010/main" val="0"/>
              </a:ext>
            </a:extLst>
          </a:blip>
          <a:srcRect t="1" b="8692"/>
          <a:stretch>
            <a:fillRect/>
          </a:stretch>
        </p:blipFill>
        <p:spPr>
          <a:xfrm>
            <a:off x="1037423" y="1453184"/>
            <a:ext cx="1998000" cy="2761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sz="1600" b="1" dirty="0">
                <a:solidFill>
                  <a:schemeClr val="bg1"/>
                </a:solidFill>
                <a:latin typeface="Arial" panose="020B0604020202020204" pitchFamily="34" charset="0"/>
                <a:ea typeface="微软雅黑" panose="020B0503020204020204" pitchFamily="34" charset="-122"/>
              </a:rPr>
              <a:t>夏 辰</a:t>
            </a:r>
            <a:endParaRPr lang="en-US" altLang="zh-CN" sz="1600"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西北工业大学助理教授，工学博士。</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39</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784725"/>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工学博士，助理教授。</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在</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IEEE-TNNLS</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TIP</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 、 </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PR</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等高水平</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国际期刊</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及会议</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发表论文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6</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。获国家青年自然基金一项</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博士后基金面上项目一项</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陕西省科学自然基金一项。“基于重构的自底向上视觉注意模型研究”的博士论文获得首届中国电子教育学会优秀博士论文提名奖以及</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级西安电子科技大学优秀博士论文。</a:t>
            </a:r>
            <a:endParaRPr lang="zh-CN" altLang="en-US" sz="28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视</a:t>
            </a:r>
            <a:r>
              <a:rPr lang="zh-CN" alt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觉注意建模、显著性估计、</a:t>
            </a: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扫视路径预测及在自闭症识别中的应用</a:t>
            </a:r>
            <a:r>
              <a:rPr lang="zh-CN" alt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、深度学习</a:t>
            </a: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049538" y="1546784"/>
            <a:ext cx="1973770" cy="27584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F79B460-F58A-4F59-8DBD-AFE03A0F2BA3}"/>
              </a:ext>
            </a:extLst>
          </p:cNvPr>
          <p:cNvPicPr>
            <a:picLocks noChangeAspect="1"/>
          </p:cNvPicPr>
          <p:nvPr/>
        </p:nvPicPr>
        <p:blipFill rotWithShape="1">
          <a:blip r:embed="rId2">
            <a:extLst>
              <a:ext uri="{28A0092B-C50C-407E-A947-70E740481C1C}">
                <a14:useLocalDpi xmlns:a14="http://schemas.microsoft.com/office/drawing/2010/main" val="0"/>
              </a:ext>
            </a:extLst>
          </a:blip>
          <a:srcRect t="1094" r="-5" b="-5"/>
          <a:stretch/>
        </p:blipFill>
        <p:spPr>
          <a:xfrm>
            <a:off x="20" y="4038600"/>
            <a:ext cx="4644518" cy="2819400"/>
          </a:xfrm>
          <a:prstGeom prst="rect">
            <a:avLst/>
          </a:prstGeom>
        </p:spPr>
      </p:pic>
      <p:pic>
        <p:nvPicPr>
          <p:cNvPr id="5" name="Picture 2" descr="C:\Documents and Settings\Administrator\桌面\20130301101145850.jpg"/>
          <p:cNvPicPr>
            <a:picLocks noChangeAspect="1" noChangeArrowheads="1"/>
          </p:cNvPicPr>
          <p:nvPr/>
        </p:nvPicPr>
        <p:blipFill rotWithShape="1">
          <a:blip r:embed="rId3">
            <a:extLst/>
          </a:blip>
          <a:srcRect l="1" t="17511" r="-300" b="11372"/>
          <a:stretch/>
        </p:blipFill>
        <p:spPr bwMode="auto">
          <a:xfrm>
            <a:off x="20" y="0"/>
            <a:ext cx="7301812" cy="3714750"/>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p:spPr>
      </p:pic>
      <p:pic>
        <p:nvPicPr>
          <p:cNvPr id="5122" name="Picture 2" descr="https://qqpublic.qpic.cn/qq_public/0/0-2484799447-D41D8CD98F00B204E9800998ECF8427E/900"/>
          <p:cNvPicPr>
            <a:picLocks noChangeAspect="1" noChangeArrowheads="1"/>
          </p:cNvPicPr>
          <p:nvPr/>
        </p:nvPicPr>
        <p:blipFill rotWithShape="1">
          <a:blip r:embed="rId4">
            <a:extLst>
              <a:ext uri="{28A0092B-C50C-407E-A947-70E740481C1C}">
                <a14:useLocalDpi xmlns:a14="http://schemas.microsoft.com/office/drawing/2010/main" val="0"/>
              </a:ext>
            </a:extLst>
          </a:blip>
          <a:srcRect l="1421" r="-1" b="-1"/>
          <a:stretch/>
        </p:blipFill>
        <p:spPr bwMode="auto">
          <a:xfrm>
            <a:off x="7458302" y="-22547"/>
            <a:ext cx="3809132" cy="3139531"/>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a:extLst>
              <a:ext uri="{FF2B5EF4-FFF2-40B4-BE49-F238E27FC236}">
                <a16:creationId xmlns:a16="http://schemas.microsoft.com/office/drawing/2014/main" id="{E2A479F4-F7B8-4F12-85D8-418AAC15FAD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133" r="-17" b="1272"/>
          <a:stretch/>
        </p:blipFill>
        <p:spPr>
          <a:xfrm>
            <a:off x="4644538" y="2876550"/>
            <a:ext cx="6779366" cy="39147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1" name="Rectangle 70">
            <a:extLst>
              <a:ext uri="{FF2B5EF4-FFF2-40B4-BE49-F238E27FC236}">
                <a16:creationId xmlns:a16="http://schemas.microsoft.com/office/drawing/2014/main" id="{25414FA1-2D4C-41DB-83DE-4F3E38C10A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35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4" descr="https://timgsa.baidu.com/timg?image&amp;quality=80&amp;size=b9999_10000&amp;sec=1591272612546&amp;di=8efedfddefb581200460c90c56f6b4f6&amp;imgtype=0&amp;src=http%3A%2F%2Fphotocdn.sohu.com%2F20120606%2FImg344873716.jpg">
            <a:extLst>
              <a:ext uri="{FF2B5EF4-FFF2-40B4-BE49-F238E27FC236}">
                <a16:creationId xmlns:a16="http://schemas.microsoft.com/office/drawing/2014/main" id="{B51D7B29-ACEA-45BD-8681-AB6D17B962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3" r="1483"/>
          <a:stretch>
            <a:fillRect/>
          </a:stretch>
        </p:blipFill>
        <p:spPr bwMode="auto">
          <a:xfrm>
            <a:off x="41917" y="1042154"/>
            <a:ext cx="3346897" cy="243743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How is Israel Leading the World in Computer Vision? | Analytics Insight">
            <a:extLst>
              <a:ext uri="{FF2B5EF4-FFF2-40B4-BE49-F238E27FC236}">
                <a16:creationId xmlns:a16="http://schemas.microsoft.com/office/drawing/2014/main" id="{5A4BCE1E-6D58-48DA-A06C-9ACFAA1CC57C}"/>
              </a:ext>
            </a:extLst>
          </p:cNvPr>
          <p:cNvSpPr>
            <a:spLocks noChangeAspect="1" noChangeArrowheads="1"/>
          </p:cNvSpPr>
          <p:nvPr/>
        </p:nvSpPr>
        <p:spPr bwMode="auto">
          <a:xfrm>
            <a:off x="805542" y="2871982"/>
            <a:ext cx="6382657" cy="3181684"/>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t" anchorCtr="0" compatLnSpc="1">
            <a:prstTxWarp prst="textNoShape">
              <a:avLst/>
            </a:prstTxWarp>
            <a:normAutofit/>
          </a:bodyPr>
          <a:lstStyle/>
          <a:p>
            <a:pPr indent="-228600">
              <a:lnSpc>
                <a:spcPct val="90000"/>
              </a:lnSpc>
              <a:buFont typeface="Arial" panose="020B0604020202020204" pitchFamily="34" charset="0"/>
              <a:buChar char="•"/>
            </a:pPr>
            <a:endParaRPr lang="en-US" altLang="zh-CN"/>
          </a:p>
        </p:txBody>
      </p:sp>
      <p:pic>
        <p:nvPicPr>
          <p:cNvPr id="5" name="Picture 2" descr="C:\Documents and Settings\Administrator\桌面\20130301101145850.jpg"/>
          <p:cNvPicPr>
            <a:picLocks noChangeAspect="1" noChangeArrowheads="1"/>
          </p:cNvPicPr>
          <p:nvPr/>
        </p:nvPicPr>
        <p:blipFill rotWithShape="1">
          <a:blip r:embed="rId4">
            <a:duotone>
              <a:prstClr val="black"/>
              <a:schemeClr val="tx2">
                <a:tint val="45000"/>
                <a:satMod val="400000"/>
              </a:schemeClr>
            </a:duotone>
            <a:alphaModFix amt="35000"/>
            <a:extLst/>
          </a:blip>
          <a:srcRect t="17717" b="-1095"/>
          <a:stretch/>
        </p:blipFill>
        <p:spPr bwMode="auto">
          <a:xfrm>
            <a:off x="0" y="3918042"/>
            <a:ext cx="12192000" cy="3020197"/>
          </a:xfrm>
          <a:prstGeom prst="rect">
            <a:avLst/>
          </a:prstGeom>
          <a:noFill/>
        </p:spPr>
      </p:pic>
      <p:sp>
        <p:nvSpPr>
          <p:cNvPr id="5124" name="Freeform: Shape 70">
            <a:extLst>
              <a:ext uri="{FF2B5EF4-FFF2-40B4-BE49-F238E27FC236}">
                <a16:creationId xmlns:a16="http://schemas.microsoft.com/office/drawing/2014/main" id="{86B8807B-7828-4E42-86D6-939A5397D8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14870B35-F7A7-44CD-AA57-A1C113A9B255}"/>
              </a:ext>
            </a:extLst>
          </p:cNvPr>
          <p:cNvPicPr>
            <a:picLocks noChangeAspect="1"/>
          </p:cNvPicPr>
          <p:nvPr/>
        </p:nvPicPr>
        <p:blipFill rotWithShape="1">
          <a:blip r:embed="rId5">
            <a:extLst>
              <a:ext uri="{28A0092B-C50C-407E-A947-70E740481C1C}">
                <a14:useLocalDpi xmlns:a14="http://schemas.microsoft.com/office/drawing/2010/main" val="0"/>
              </a:ext>
            </a:extLst>
          </a:blip>
          <a:srcRect l="12280" r="7121" b="-9"/>
          <a:stretch/>
        </p:blipFill>
        <p:spPr>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5125" name="Freeform: Shape 72">
            <a:extLst>
              <a:ext uri="{FF2B5EF4-FFF2-40B4-BE49-F238E27FC236}">
                <a16:creationId xmlns:a16="http://schemas.microsoft.com/office/drawing/2014/main" id="{648F5915-2CE1-4F74-88C5-D4366893D2D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https://qqpublic.qpic.cn/qq_public/0/0-2484799447-D41D8CD98F00B204E9800998ECF8427E/900"/>
          <p:cNvPicPr>
            <a:picLocks noChangeAspect="1" noChangeArrowheads="1"/>
          </p:cNvPicPr>
          <p:nvPr/>
        </p:nvPicPr>
        <p:blipFill rotWithShape="1">
          <a:blip r:embed="rId6">
            <a:extLst>
              <a:ext uri="{28A0092B-C50C-407E-A947-70E740481C1C}">
                <a14:useLocalDpi xmlns:a14="http://schemas.microsoft.com/office/drawing/2010/main" val="0"/>
              </a:ext>
            </a:extLst>
          </a:blip>
          <a:srcRect r="1" b="197"/>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8B76BA5-C6A0-44F0-A807-A1A9CB75A246}"/>
              </a:ext>
            </a:extLst>
          </p:cNvPr>
          <p:cNvPicPr>
            <a:picLocks noChangeAspect="1"/>
          </p:cNvPicPr>
          <p:nvPr/>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3192740" y="2712922"/>
            <a:ext cx="5545316" cy="2410240"/>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Administrator\桌面\20130301101145850.jpg"/>
          <p:cNvPicPr>
            <a:picLocks noChangeAspect="1" noChangeArrowheads="1"/>
          </p:cNvPicPr>
          <p:nvPr/>
        </p:nvPicPr>
        <p:blipFill>
          <a:blip r:embed="rId2"/>
          <a:srcRect t="17857"/>
          <a:stretch>
            <a:fillRect/>
          </a:stretch>
        </p:blipFill>
        <p:spPr bwMode="auto">
          <a:xfrm>
            <a:off x="229432" y="3706632"/>
            <a:ext cx="4248349" cy="2533879"/>
          </a:xfrm>
          <a:prstGeom prst="rect">
            <a:avLst/>
          </a:prstGeom>
          <a:noFill/>
        </p:spPr>
      </p:pic>
      <p:pic>
        <p:nvPicPr>
          <p:cNvPr id="5122" name="Picture 2" descr="https://qqpublic.qpic.cn/qq_public/0/0-2484799447-D41D8CD98F00B204E9800998ECF8427E/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169" y="3706257"/>
            <a:ext cx="3121182" cy="255410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How is Israel Leading the World in Computer Vision? | Analytics Insight">
            <a:extLst>
              <a:ext uri="{FF2B5EF4-FFF2-40B4-BE49-F238E27FC236}">
                <a16:creationId xmlns:a16="http://schemas.microsoft.com/office/drawing/2014/main" id="{5A4BCE1E-6D58-48DA-A06C-9ACFAA1CC5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14870B35-F7A7-44CD-AA57-A1C113A9B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1366" y="3706257"/>
            <a:ext cx="4268218" cy="2534254"/>
          </a:xfrm>
          <a:prstGeom prst="rect">
            <a:avLst/>
          </a:prstGeom>
        </p:spPr>
      </p:pic>
    </p:spTree>
    <p:extLst>
      <p:ext uri="{BB962C8B-B14F-4D97-AF65-F5344CB8AC3E}">
        <p14:creationId xmlns:p14="http://schemas.microsoft.com/office/powerpoint/2010/main" val="92229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37600" y="6089653"/>
            <a:ext cx="2844800" cy="365125"/>
          </a:xfrm>
        </p:spPr>
        <p:txBody>
          <a:bodyPr/>
          <a:lstStyle/>
          <a:p>
            <a:fld id="{0C913308-F349-4B6D-A68A-DD1791B4A57B}" type="slidenum">
              <a:rPr lang="zh-CN" altLang="en-US" smtClean="0">
                <a:ea typeface="微软雅黑" panose="020B0503020204020204" pitchFamily="34" charset="-122"/>
              </a:rPr>
              <a:t>7</a:t>
            </a:fld>
            <a:endParaRPr lang="zh-CN" altLang="en-US">
              <a:ea typeface="微软雅黑" panose="020B0503020204020204" pitchFamily="34" charset="-122"/>
            </a:endParaRPr>
          </a:p>
        </p:txBody>
      </p:sp>
      <p:sp>
        <p:nvSpPr>
          <p:cNvPr id="3" name="TextBox 2"/>
          <p:cNvSpPr txBox="1"/>
          <p:nvPr/>
        </p:nvSpPr>
        <p:spPr>
          <a:xfrm>
            <a:off x="303765" y="1637732"/>
            <a:ext cx="11719913" cy="2123658"/>
          </a:xfrm>
          <a:prstGeom prst="rect">
            <a:avLst/>
          </a:prstGeom>
          <a:noFill/>
        </p:spPr>
        <p:txBody>
          <a:bodyPr wrap="square" rtlCol="0">
            <a:spAutoFit/>
          </a:bodyPr>
          <a:lstStyle/>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脑认知与智能计算团队长期研究脑认知和脑发育的规律，开发生物启发的智能计算方法，在</a:t>
            </a:r>
            <a:r>
              <a:rPr lang="en-US" altLang="zh-CN" sz="2200" b="1" dirty="0">
                <a:solidFill>
                  <a:srgbClr val="4F59DD"/>
                </a:solidFill>
                <a:latin typeface="Arial" panose="020B0604020202020204" pitchFamily="34" charset="0"/>
                <a:ea typeface="微软雅黑" panose="020B0503020204020204" pitchFamily="34" charset="-122"/>
                <a:cs typeface="Arial" panose="020B0604020202020204" pitchFamily="34" charset="0"/>
              </a:rPr>
              <a:t>Nature Communications</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Cerebral Cortex</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TMI</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Medical Image Analysis</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等高水平国际期刊发表学术论文</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60</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余篇，获陕西省科学技术奖一等奖、教育部自然科学二等奖。</a:t>
            </a:r>
            <a:endPar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团队主要成员包括郭雷教授、韩军伟教授、胡新韬教授、张拓副研究员、杜磊助理教授、赵世杰助理研究员。</a:t>
            </a:r>
          </a:p>
        </p:txBody>
      </p:sp>
      <p:sp>
        <p:nvSpPr>
          <p:cNvPr id="11"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方向一：脑认知与智能计算</a:t>
            </a:r>
          </a:p>
        </p:txBody>
      </p:sp>
      <p:pic>
        <p:nvPicPr>
          <p:cNvPr id="2050" name="Picture 2" descr="https://timgsa.baidu.com/timg?image&amp;quality=80&amp;size=b9999_10000&amp;sec=1591272005548&amp;di=9bc265910dd613119f96b70482f7966a&amp;imgtype=0&amp;src=http%3A%2F%2Fstatic.asmag.com.cn%2Fuploadfile%2F2020%2F0521%2Fthumb_350_255_202005210932046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294" y="3810714"/>
            <a:ext cx="3409412" cy="2484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91272612546&amp;di=8efedfddefb581200460c90c56f6b4f6&amp;imgtype=0&amp;src=http%3A%2F%2Fphotocdn.sohu.com%2F20120606%2FImg3448737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603" r="1483"/>
          <a:stretch>
            <a:fillRect/>
          </a:stretch>
        </p:blipFill>
        <p:spPr bwMode="auto">
          <a:xfrm>
            <a:off x="4064001" y="3813615"/>
            <a:ext cx="4254500" cy="248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91272675175&amp;di=f07cfe0763abb6f0d85a442e8a0b024e&amp;imgtype=0&amp;src=http%3A%2F%2F5b0988e595225.cdn.sohucs.com%2Fimages%2F20180902%2F9e09c4c2cba5445db9bcbc220c3eaae1.jpe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02" r="13573" b="10556"/>
          <a:stretch>
            <a:fillRect/>
          </a:stretch>
        </p:blipFill>
        <p:spPr bwMode="auto">
          <a:xfrm>
            <a:off x="685798" y="3810714"/>
            <a:ext cx="3237340" cy="248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主要包括类脑计算、脑发育研究、脑网络分析等。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1410621" y="4855992"/>
            <a:ext cx="15443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dirty="0">
                <a:latin typeface="Arial" panose="020B0604020202020204" pitchFamily="34" charset="0"/>
                <a:ea typeface="微软雅黑" panose="020B0503020204020204" pitchFamily="34" charset="-122"/>
              </a:rPr>
              <a:t>类脑计算</a:t>
            </a:r>
          </a:p>
        </p:txBody>
      </p:sp>
      <p:sp>
        <p:nvSpPr>
          <p:cNvPr id="42" name="TextBox 41"/>
          <p:cNvSpPr txBox="1"/>
          <p:nvPr/>
        </p:nvSpPr>
        <p:spPr>
          <a:xfrm>
            <a:off x="5228389" y="4869408"/>
            <a:ext cx="181229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rPr>
              <a:t>脑网络分析</a:t>
            </a:r>
          </a:p>
        </p:txBody>
      </p:sp>
      <p:sp>
        <p:nvSpPr>
          <p:cNvPr id="66" name="TextBox 65"/>
          <p:cNvSpPr txBox="1"/>
          <p:nvPr/>
        </p:nvSpPr>
        <p:spPr>
          <a:xfrm>
            <a:off x="9347768" y="4802239"/>
            <a:ext cx="17348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latin typeface="Arail"/>
                <a:ea typeface="微软雅黑" panose="020B0503020204020204" pitchFamily="34" charset="-122"/>
              </a:rPr>
              <a:t>脑发育研究</a:t>
            </a:r>
          </a:p>
        </p:txBody>
      </p:sp>
      <p:sp>
        <p:nvSpPr>
          <p:cNvPr id="80" name="TextBox 79"/>
          <p:cNvSpPr txBox="1"/>
          <p:nvPr/>
        </p:nvSpPr>
        <p:spPr>
          <a:xfrm>
            <a:off x="273052" y="53969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pic>
        <p:nvPicPr>
          <p:cNvPr id="82" name="图片 81"/>
          <p:cNvPicPr>
            <a:picLocks noChangeAspect="1"/>
          </p:cNvPicPr>
          <p:nvPr/>
        </p:nvPicPr>
        <p:blipFill>
          <a:blip r:embed="rId2"/>
          <a:stretch>
            <a:fillRect/>
          </a:stretch>
        </p:blipFill>
        <p:spPr>
          <a:xfrm>
            <a:off x="4742888" y="2543932"/>
            <a:ext cx="2808000" cy="2166844"/>
          </a:xfrm>
          <a:prstGeom prst="rect">
            <a:avLst/>
          </a:prstGeom>
          <a:effectLst>
            <a:outerShdw blurRad="50800" dist="38100" dir="2700000" algn="tl" rotWithShape="0">
              <a:prstClr val="black">
                <a:alpha val="40000"/>
              </a:prstClr>
            </a:outerShdw>
          </a:effectLst>
        </p:spPr>
      </p:pic>
      <p:pic>
        <p:nvPicPr>
          <p:cNvPr id="83" name="图片 82"/>
          <p:cNvPicPr>
            <a:picLocks noChangeAspect="1"/>
          </p:cNvPicPr>
          <p:nvPr/>
        </p:nvPicPr>
        <p:blipFill>
          <a:blip r:embed="rId3"/>
          <a:stretch>
            <a:fillRect/>
          </a:stretch>
        </p:blipFill>
        <p:spPr>
          <a:xfrm>
            <a:off x="615262" y="2824226"/>
            <a:ext cx="1191557" cy="1367405"/>
          </a:xfrm>
          <a:prstGeom prst="rect">
            <a:avLst/>
          </a:prstGeom>
        </p:spPr>
      </p:pic>
      <p:sp>
        <p:nvSpPr>
          <p:cNvPr id="84" name="左右箭头 83"/>
          <p:cNvSpPr/>
          <p:nvPr/>
        </p:nvSpPr>
        <p:spPr>
          <a:xfrm>
            <a:off x="1855978" y="3302233"/>
            <a:ext cx="539917" cy="313827"/>
          </a:xfrm>
          <a:prstGeom prst="leftRightArrow">
            <a:avLst>
              <a:gd name="adj1" fmla="val 35526"/>
              <a:gd name="adj2" fmla="val 475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pic>
        <p:nvPicPr>
          <p:cNvPr id="85" name="图片 84"/>
          <p:cNvPicPr>
            <a:picLocks noChangeAspect="1"/>
          </p:cNvPicPr>
          <p:nvPr/>
        </p:nvPicPr>
        <p:blipFill>
          <a:blip r:embed="rId4"/>
          <a:stretch>
            <a:fillRect/>
          </a:stretch>
        </p:blipFill>
        <p:spPr>
          <a:xfrm>
            <a:off x="2414555" y="2432518"/>
            <a:ext cx="1188727" cy="2179983"/>
          </a:xfrm>
          <a:prstGeom prst="rect">
            <a:avLst/>
          </a:prstGeom>
        </p:spPr>
      </p:pic>
      <p:sp>
        <p:nvSpPr>
          <p:cNvPr id="86"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方向一：脑认知与智能计算</a:t>
            </a:r>
          </a:p>
        </p:txBody>
      </p:sp>
      <p:pic>
        <p:nvPicPr>
          <p:cNvPr id="3074" name="Picture 2" descr="Brain Development"/>
          <p:cNvPicPr>
            <a:picLocks noChangeAspect="1" noChangeArrowheads="1"/>
          </p:cNvPicPr>
          <p:nvPr/>
        </p:nvPicPr>
        <p:blipFill rotWithShape="1">
          <a:blip r:embed="rId5">
            <a:extLst>
              <a:ext uri="{28A0092B-C50C-407E-A947-70E740481C1C}">
                <a14:useLocalDpi xmlns:a14="http://schemas.microsoft.com/office/drawing/2010/main" val="0"/>
              </a:ext>
            </a:extLst>
          </a:blip>
          <a:srcRect l="15673" r="15699"/>
          <a:stretch>
            <a:fillRect/>
          </a:stretch>
        </p:blipFill>
        <p:spPr bwMode="auto">
          <a:xfrm>
            <a:off x="8855408" y="2595108"/>
            <a:ext cx="2628347" cy="21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主要包括影像基因组学、视觉注意建模、脑疾病研究等。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1385221" y="4906792"/>
            <a:ext cx="20523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dirty="0">
                <a:latin typeface="Arial" panose="020B0604020202020204" pitchFamily="34" charset="0"/>
                <a:ea typeface="微软雅黑" panose="020B0503020204020204" pitchFamily="34" charset="-122"/>
              </a:rPr>
              <a:t>视觉注意建模</a:t>
            </a:r>
          </a:p>
        </p:txBody>
      </p:sp>
      <p:sp>
        <p:nvSpPr>
          <p:cNvPr id="42" name="TextBox 41"/>
          <p:cNvSpPr txBox="1"/>
          <p:nvPr/>
        </p:nvSpPr>
        <p:spPr>
          <a:xfrm>
            <a:off x="5202989" y="4920208"/>
            <a:ext cx="206629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影像基因组学</a:t>
            </a:r>
            <a:endParaRPr lang="zh-CN" altLang="en-US" sz="2000" dirty="0">
              <a:latin typeface="Arial" panose="020B0604020202020204" pitchFamily="34" charset="0"/>
              <a:ea typeface="微软雅黑" panose="020B0503020204020204" pitchFamily="34" charset="-122"/>
            </a:endParaRPr>
          </a:p>
        </p:txBody>
      </p:sp>
      <p:sp>
        <p:nvSpPr>
          <p:cNvPr id="66" name="TextBox 65"/>
          <p:cNvSpPr txBox="1"/>
          <p:nvPr/>
        </p:nvSpPr>
        <p:spPr>
          <a:xfrm>
            <a:off x="9614468" y="4853039"/>
            <a:ext cx="17348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latin typeface="Arail"/>
                <a:ea typeface="微软雅黑" panose="020B0503020204020204" pitchFamily="34" charset="-122"/>
              </a:rPr>
              <a:t>脑疾病研究</a:t>
            </a:r>
          </a:p>
        </p:txBody>
      </p:sp>
      <p:sp>
        <p:nvSpPr>
          <p:cNvPr id="80" name="TextBox 79"/>
          <p:cNvSpPr txBox="1"/>
          <p:nvPr/>
        </p:nvSpPr>
        <p:spPr>
          <a:xfrm>
            <a:off x="273052" y="54096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86"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方向一：脑认知与智能计算</a:t>
            </a:r>
          </a:p>
        </p:txBody>
      </p:sp>
      <p:pic>
        <p:nvPicPr>
          <p:cNvPr id="4098" name="Picture 2" descr="史上最全的基因组学概述-看点快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173" y="2436208"/>
            <a:ext cx="4118548" cy="2484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eople.irisa.fr/Olivier.Le_Meur/visualAttention/lighthouse2Heat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52" y="2424492"/>
            <a:ext cx="3725999" cy="2484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169" y="2436208"/>
            <a:ext cx="3510955" cy="248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TM02900722[[fn=离子会议室]]</Template>
  <TotalTime>0</TotalTime>
  <Words>3162</Words>
  <Application>Microsoft Office PowerPoint</Application>
  <PresentationFormat>宽屏</PresentationFormat>
  <Paragraphs>251</Paragraphs>
  <Slides>39</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Arail</vt:lpstr>
      <vt:lpstr>黑体</vt:lpstr>
      <vt:lpstr>宋体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Hi_wenping</dc:creator>
  <cp:lastModifiedBy>Zhang Dingwen</cp:lastModifiedBy>
  <cp:revision>1264</cp:revision>
  <dcterms:created xsi:type="dcterms:W3CDTF">2014-02-17T14:17:00Z</dcterms:created>
  <dcterms:modified xsi:type="dcterms:W3CDTF">2020-09-07T05:13:46Z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